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7"/>
  </p:notesMasterIdLst>
  <p:sldIdLst>
    <p:sldId id="256" r:id="rId2"/>
    <p:sldId id="257" r:id="rId3"/>
    <p:sldId id="262" r:id="rId4"/>
    <p:sldId id="263" r:id="rId5"/>
    <p:sldId id="264" r:id="rId6"/>
    <p:sldId id="265" r:id="rId7"/>
    <p:sldId id="269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67" autoAdjust="0"/>
  </p:normalViewPr>
  <p:slideViewPr>
    <p:cSldViewPr>
      <p:cViewPr varScale="1">
        <p:scale>
          <a:sx n="111" d="100"/>
          <a:sy n="111" d="100"/>
        </p:scale>
        <p:origin x="6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9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детей-сирот и детей, оставшихся без попечения родителей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 (1 квартал)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6486</c:v>
                </c:pt>
                <c:pt idx="1">
                  <c:v>6182</c:v>
                </c:pt>
                <c:pt idx="2">
                  <c:v>5932</c:v>
                </c:pt>
                <c:pt idx="3">
                  <c:v>5723</c:v>
                </c:pt>
                <c:pt idx="4">
                  <c:v>5512</c:v>
                </c:pt>
                <c:pt idx="5">
                  <c:v>5122</c:v>
                </c:pt>
                <c:pt idx="6">
                  <c:v>4945</c:v>
                </c:pt>
                <c:pt idx="7">
                  <c:v>4876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из них детей в замещающих семьях</c:v>
                </c:pt>
              </c:strCache>
            </c:strRef>
          </c:tx>
          <c:spPr>
            <a:gradFill rotWithShape="1">
              <a:gsLst>
                <a:gs pos="28000">
                  <a:schemeClr val="accent3">
                    <a:tint val="18000"/>
                    <a:satMod val="120000"/>
                    <a:lumMod val="88000"/>
                  </a:schemeClr>
                </a:gs>
                <a:gs pos="100000">
                  <a:schemeClr val="accent3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 (1 квартал)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4868</c:v>
                </c:pt>
                <c:pt idx="1">
                  <c:v>4850</c:v>
                </c:pt>
                <c:pt idx="2">
                  <c:v>4747</c:v>
                </c:pt>
                <c:pt idx="3">
                  <c:v>4731</c:v>
                </c:pt>
                <c:pt idx="4">
                  <c:v>4683</c:v>
                </c:pt>
                <c:pt idx="5">
                  <c:v>4434</c:v>
                </c:pt>
                <c:pt idx="6">
                  <c:v>4269</c:v>
                </c:pt>
                <c:pt idx="7">
                  <c:v>4191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3509480"/>
        <c:axId val="173509872"/>
      </c:barChart>
      <c:catAx>
        <c:axId val="173509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3509872"/>
        <c:crosses val="autoZero"/>
        <c:auto val="1"/>
        <c:lblAlgn val="ctr"/>
        <c:lblOffset val="100"/>
        <c:noMultiLvlLbl val="1"/>
      </c:catAx>
      <c:valAx>
        <c:axId val="173509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3509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детей, чьи родители ЛРП/ОРП </a:t>
            </a:r>
          </a:p>
          <a:p>
            <a:pPr>
              <a:defRPr/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 квартале 2020 г – 131 ребенок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детей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28000">
                    <a:schemeClr val="accent1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28000">
                    <a:schemeClr val="accent2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2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28000">
                    <a:schemeClr val="accent3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3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3"/>
            <c:bubble3D val="0"/>
            <c:spPr>
              <a:gradFill rotWithShape="1">
                <a:gsLst>
                  <a:gs pos="28000">
                    <a:schemeClr val="accent4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4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4"/>
            <c:bubble3D val="0"/>
            <c:spPr>
              <a:gradFill rotWithShape="1">
                <a:gsLst>
                  <a:gs pos="28000">
                    <a:schemeClr val="accent5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5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5"/>
            <c:bubble3D val="0"/>
            <c:spPr>
              <a:gradFill rotWithShape="1">
                <a:gsLst>
                  <a:gs pos="28000">
                    <a:schemeClr val="accent6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6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6"/>
            <c:bubble3D val="0"/>
            <c:spPr>
              <a:gradFill rotWithShape="1">
                <a:gsLst>
                  <a:gs pos="28000">
                    <a:schemeClr val="accent1">
                      <a:lumMod val="60000"/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lumMod val="60000"/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lumMod val="60000"/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Лист1!$A$2:$A$8</c:f>
              <c:strCache>
                <c:ptCount val="7"/>
                <c:pt idx="0">
                  <c:v>г.Ижевск - 61</c:v>
                </c:pt>
                <c:pt idx="1">
                  <c:v>г.Глазов - 10</c:v>
                </c:pt>
                <c:pt idx="2">
                  <c:v>Воткинский район - 8</c:v>
                </c:pt>
                <c:pt idx="3">
                  <c:v>г.Сарапул - 8</c:v>
                </c:pt>
                <c:pt idx="4">
                  <c:v>Завьяловский район - 7</c:v>
                </c:pt>
                <c:pt idx="5">
                  <c:v>Кезский район - 6</c:v>
                </c:pt>
                <c:pt idx="6">
                  <c:v>Камбарский район - 5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61</c:v>
                </c:pt>
                <c:pt idx="1">
                  <c:v>10</c:v>
                </c:pt>
                <c:pt idx="2">
                  <c:v>8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 эффективности индивидуальной профилактической и социально-реабилитационной работы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показатель эффективности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0.16500000000000001</c:v>
                </c:pt>
                <c:pt idx="1">
                  <c:v>0.20399999999999999</c:v>
                </c:pt>
                <c:pt idx="2">
                  <c:v>0.189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9795536"/>
        <c:axId val="180031696"/>
      </c:barChart>
      <c:catAx>
        <c:axId val="17979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031696"/>
        <c:crosses val="autoZero"/>
        <c:auto val="1"/>
        <c:lblAlgn val="ctr"/>
        <c:lblOffset val="100"/>
        <c:noMultiLvlLbl val="0"/>
      </c:catAx>
      <c:valAx>
        <c:axId val="18003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79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семей, состоящих на учете в СОП 2018-2019 </a:t>
            </a:r>
            <a:r>
              <a:rPr lang="ru-RU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г.г</a:t>
            </a: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 них количество детей</c:v>
                </c:pt>
                <c:pt idx="1">
                  <c:v>количество семей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2416</c:v>
                </c:pt>
                <c:pt idx="1">
                  <c:v>1167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2018</c:v>
                </c:pt>
              </c:strCache>
            </c:strRef>
          </c:tx>
          <c:spPr>
            <a:gradFill rotWithShape="1">
              <a:gsLst>
                <a:gs pos="28000">
                  <a:schemeClr val="accent2">
                    <a:tint val="18000"/>
                    <a:satMod val="120000"/>
                    <a:lumMod val="88000"/>
                  </a:schemeClr>
                </a:gs>
                <a:gs pos="100000">
                  <a:schemeClr val="accent2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в них количество детей</c:v>
                </c:pt>
                <c:pt idx="1">
                  <c:v>количество семей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2241</c:v>
                </c:pt>
                <c:pt idx="1">
                  <c:v>1065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80032872"/>
        <c:axId val="180033264"/>
      </c:barChart>
      <c:catAx>
        <c:axId val="180032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033264"/>
        <c:crosses val="autoZero"/>
        <c:auto val="1"/>
        <c:lblAlgn val="ctr"/>
        <c:lblOffset val="100"/>
        <c:noMultiLvlLbl val="0"/>
      </c:catAx>
      <c:valAx>
        <c:axId val="1800332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0032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численности детей-сирот и детей, оставшихся без попечения родителей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01.01.2019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Глазовский район</c:v>
                </c:pt>
                <c:pt idx="1">
                  <c:v>Дебесский район</c:v>
                </c:pt>
                <c:pt idx="2">
                  <c:v>Кизнерский район</c:v>
                </c:pt>
                <c:pt idx="3">
                  <c:v>Красногорский район</c:v>
                </c:pt>
                <c:pt idx="4">
                  <c:v>Сюмсинский район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114</c:v>
                </c:pt>
                <c:pt idx="1">
                  <c:v>55</c:v>
                </c:pt>
                <c:pt idx="2">
                  <c:v>101</c:v>
                </c:pt>
                <c:pt idx="3">
                  <c:v>41</c:v>
                </c:pt>
                <c:pt idx="4">
                  <c:v>128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01.01.2020</c:v>
                </c:pt>
              </c:strCache>
            </c:strRef>
          </c:tx>
          <c:spPr>
            <a:gradFill rotWithShape="1">
              <a:gsLst>
                <a:gs pos="28000">
                  <a:schemeClr val="accent2">
                    <a:tint val="18000"/>
                    <a:satMod val="120000"/>
                    <a:lumMod val="88000"/>
                  </a:schemeClr>
                </a:gs>
                <a:gs pos="100000">
                  <a:schemeClr val="accent2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Глазовский район</c:v>
                </c:pt>
                <c:pt idx="1">
                  <c:v>Дебесский район</c:v>
                </c:pt>
                <c:pt idx="2">
                  <c:v>Кизнерский район</c:v>
                </c:pt>
                <c:pt idx="3">
                  <c:v>Красногорский район</c:v>
                </c:pt>
                <c:pt idx="4">
                  <c:v>Сюмсинский район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117</c:v>
                </c:pt>
                <c:pt idx="1">
                  <c:v>57</c:v>
                </c:pt>
                <c:pt idx="2">
                  <c:v>105</c:v>
                </c:pt>
                <c:pt idx="3">
                  <c:v>64</c:v>
                </c:pt>
                <c:pt idx="4">
                  <c:v>130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176656080"/>
        <c:axId val="176656472"/>
      </c:barChart>
      <c:catAx>
        <c:axId val="176656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56472"/>
        <c:crosses val="autoZero"/>
        <c:auto val="1"/>
        <c:lblAlgn val="ctr"/>
        <c:lblOffset val="100"/>
        <c:noMultiLvlLbl val="0"/>
      </c:catAx>
      <c:valAx>
        <c:axId val="1766564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560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численности детей-сирот и детей, оставшихся без попечения родителей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01.01.2019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Каракулинский район</c:v>
                </c:pt>
                <c:pt idx="1">
                  <c:v>г. Глазов</c:v>
                </c:pt>
                <c:pt idx="2">
                  <c:v>г. Можга</c:v>
                </c:pt>
                <c:pt idx="3">
                  <c:v>г. Сарапул</c:v>
                </c:pt>
                <c:pt idx="4">
                  <c:v>г. Ижевск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109</c:v>
                </c:pt>
                <c:pt idx="1">
                  <c:v>329</c:v>
                </c:pt>
                <c:pt idx="2">
                  <c:v>171</c:v>
                </c:pt>
                <c:pt idx="3">
                  <c:v>255</c:v>
                </c:pt>
                <c:pt idx="4">
                  <c:v>1496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01.01.2020</c:v>
                </c:pt>
              </c:strCache>
            </c:strRef>
          </c:tx>
          <c:spPr>
            <a:gradFill rotWithShape="1">
              <a:gsLst>
                <a:gs pos="28000">
                  <a:schemeClr val="accent2">
                    <a:tint val="18000"/>
                    <a:satMod val="120000"/>
                    <a:lumMod val="88000"/>
                  </a:schemeClr>
                </a:gs>
                <a:gs pos="100000">
                  <a:schemeClr val="accent2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Каракулинский район</c:v>
                </c:pt>
                <c:pt idx="1">
                  <c:v>г. Глазов</c:v>
                </c:pt>
                <c:pt idx="2">
                  <c:v>г. Можга</c:v>
                </c:pt>
                <c:pt idx="3">
                  <c:v>г. Сарапул</c:v>
                </c:pt>
                <c:pt idx="4">
                  <c:v>г. Ижевск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89</c:v>
                </c:pt>
                <c:pt idx="1">
                  <c:v>301</c:v>
                </c:pt>
                <c:pt idx="2">
                  <c:v>156</c:v>
                </c:pt>
                <c:pt idx="3">
                  <c:v>241</c:v>
                </c:pt>
                <c:pt idx="4">
                  <c:v>1440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6657256"/>
        <c:axId val="176657648"/>
      </c:barChart>
      <c:catAx>
        <c:axId val="176657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57648"/>
        <c:crosses val="autoZero"/>
        <c:auto val="1"/>
        <c:lblAlgn val="ctr"/>
        <c:lblOffset val="100"/>
        <c:noMultiLvlLbl val="0"/>
      </c:catAx>
      <c:valAx>
        <c:axId val="176657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572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замещающих семей – 4191 ребенок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Воспитанники замещающих семей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28000">
                    <a:schemeClr val="accent1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1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1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1"/>
            <c:bubble3D val="0"/>
            <c:spPr>
              <a:gradFill rotWithShape="1">
                <a:gsLst>
                  <a:gs pos="28000">
                    <a:schemeClr val="accent2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2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2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Pt>
            <c:idx val="2"/>
            <c:bubble3D val="0"/>
            <c:spPr>
              <a:gradFill rotWithShape="1">
                <a:gsLst>
                  <a:gs pos="28000">
                    <a:schemeClr val="accent3">
                      <a:tint val="18000"/>
                      <a:satMod val="120000"/>
                      <a:lumMod val="88000"/>
                    </a:schemeClr>
                  </a:gs>
                  <a:gs pos="100000">
                    <a:schemeClr val="accent3">
                      <a:tint val="40000"/>
                      <a:satMod val="100000"/>
                      <a:lumMod val="78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5000"/>
                  </a:schemeClr>
                </a:solidFill>
                <a:round/>
              </a:ln>
              <a:effectLst>
                <a:outerShdw blurRad="63500" dist="50800" dir="5400000" sx="98000" sy="98000" rotWithShape="0">
                  <a:srgbClr val="000000">
                    <a:alpha val="20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0.19785629712718894"/>
                  <c:y val="-0.2534901202543315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Опека (попечительство) - 3275</c:v>
                </c:pt>
                <c:pt idx="1">
                  <c:v>Приемная семья - 634</c:v>
                </c:pt>
                <c:pt idx="2">
                  <c:v>Усыновление (на учете в ООиП до 3 лет) - 282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3275</c:v>
                </c:pt>
                <c:pt idx="1">
                  <c:v>634</c:v>
                </c:pt>
                <c:pt idx="2">
                  <c:v>282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устроенных детей-сирот и детей, оставшихся без попечения родителей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Доля устроенных детей-сирот и детей, оставшихся без попечения родителей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 (1 квартал)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0.84899999999999998</c:v>
                </c:pt>
                <c:pt idx="1">
                  <c:v>0.86599999999999999</c:v>
                </c:pt>
                <c:pt idx="2">
                  <c:v>0.86299999999999999</c:v>
                </c:pt>
                <c:pt idx="3">
                  <c:v>0.85699999999999998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6659216"/>
        <c:axId val="176659608"/>
      </c:barChart>
      <c:catAx>
        <c:axId val="17665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59608"/>
        <c:crosses val="autoZero"/>
        <c:auto val="1"/>
        <c:lblAlgn val="ctr"/>
        <c:lblOffset val="100"/>
        <c:noMultiLvlLbl val="0"/>
      </c:catAx>
      <c:valAx>
        <c:axId val="176659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6659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89090881694831"/>
          <c:y val="3.750399096928906E-2"/>
          <c:w val="0.78221881521550785"/>
          <c:h val="0.574381020301877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вявлено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cat>
            <c:strRef>
              <c:f>Лист1!$A$2:$A$9</c:f>
              <c:strCache>
                <c:ptCount val="8"/>
                <c:pt idx="0">
                  <c:v>Воткинский район</c:v>
                </c:pt>
                <c:pt idx="1">
                  <c:v>Завьяловский район</c:v>
                </c:pt>
                <c:pt idx="2">
                  <c:v>Игринский район</c:v>
                </c:pt>
                <c:pt idx="3">
                  <c:v>Камбарский район</c:v>
                </c:pt>
                <c:pt idx="4">
                  <c:v>Красногорский район</c:v>
                </c:pt>
                <c:pt idx="5">
                  <c:v>Можгинский район</c:v>
                </c:pt>
                <c:pt idx="6">
                  <c:v>Сюмсинский район</c:v>
                </c:pt>
                <c:pt idx="7">
                  <c:v>г.Глазов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</c:v>
                </c:pt>
                <c:pt idx="1">
                  <c:v>39</c:v>
                </c:pt>
                <c:pt idx="2">
                  <c:v>17</c:v>
                </c:pt>
                <c:pt idx="3">
                  <c:v>5</c:v>
                </c:pt>
                <c:pt idx="4">
                  <c:v>3</c:v>
                </c:pt>
                <c:pt idx="5">
                  <c:v>16</c:v>
                </c:pt>
                <c:pt idx="6">
                  <c:v>21</c:v>
                </c:pt>
                <c:pt idx="7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устроено</c:v>
                </c:pt>
              </c:strCache>
            </c:strRef>
          </c:tx>
          <c:spPr>
            <a:gradFill rotWithShape="1">
              <a:gsLst>
                <a:gs pos="28000">
                  <a:schemeClr val="accent2">
                    <a:tint val="18000"/>
                    <a:satMod val="120000"/>
                    <a:lumMod val="88000"/>
                  </a:schemeClr>
                </a:gs>
                <a:gs pos="100000">
                  <a:schemeClr val="accent2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cat>
            <c:strRef>
              <c:f>Лист1!$A$2:$A$9</c:f>
              <c:strCache>
                <c:ptCount val="8"/>
                <c:pt idx="0">
                  <c:v>Воткинский район</c:v>
                </c:pt>
                <c:pt idx="1">
                  <c:v>Завьяловский район</c:v>
                </c:pt>
                <c:pt idx="2">
                  <c:v>Игринский район</c:v>
                </c:pt>
                <c:pt idx="3">
                  <c:v>Камбарский район</c:v>
                </c:pt>
                <c:pt idx="4">
                  <c:v>Красногорский район</c:v>
                </c:pt>
                <c:pt idx="5">
                  <c:v>Можгинский район</c:v>
                </c:pt>
                <c:pt idx="6">
                  <c:v>Сюмсинский район</c:v>
                </c:pt>
                <c:pt idx="7">
                  <c:v>г.Глазов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5</c:v>
                </c:pt>
                <c:pt idx="1">
                  <c:v>32</c:v>
                </c:pt>
                <c:pt idx="2">
                  <c:v>11</c:v>
                </c:pt>
                <c:pt idx="3">
                  <c:v>3</c:v>
                </c:pt>
                <c:pt idx="4">
                  <c:v>4</c:v>
                </c:pt>
                <c:pt idx="5">
                  <c:v>13</c:v>
                </c:pt>
                <c:pt idx="6">
                  <c:v>9</c:v>
                </c:pt>
                <c:pt idx="7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9172208"/>
        <c:axId val="179172600"/>
      </c:barChart>
      <c:catAx>
        <c:axId val="179172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172600"/>
        <c:crosses val="autoZero"/>
        <c:auto val="1"/>
        <c:lblAlgn val="ctr"/>
        <c:lblOffset val="100"/>
        <c:noMultiLvlLbl val="0"/>
      </c:catAx>
      <c:valAx>
        <c:axId val="179172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172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выявлено 01.01.2019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Воткинский район</c:v>
                </c:pt>
                <c:pt idx="1">
                  <c:v>Завьяловский район</c:v>
                </c:pt>
                <c:pt idx="2">
                  <c:v>Игринский район</c:v>
                </c:pt>
                <c:pt idx="3">
                  <c:v>Камбарский район</c:v>
                </c:pt>
                <c:pt idx="4">
                  <c:v>Красногорский район</c:v>
                </c:pt>
                <c:pt idx="5">
                  <c:v>Можгинский район</c:v>
                </c:pt>
                <c:pt idx="6">
                  <c:v>Сюмсинский район</c:v>
                </c:pt>
                <c:pt idx="7">
                  <c:v>г.Глазов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14</c:v>
                </c:pt>
                <c:pt idx="1">
                  <c:v>24</c:v>
                </c:pt>
                <c:pt idx="2">
                  <c:v>11</c:v>
                </c:pt>
                <c:pt idx="3">
                  <c:v>11</c:v>
                </c:pt>
                <c:pt idx="4">
                  <c:v>8</c:v>
                </c:pt>
                <c:pt idx="5">
                  <c:v>7</c:v>
                </c:pt>
                <c:pt idx="6">
                  <c:v>9</c:v>
                </c:pt>
                <c:pt idx="7">
                  <c:v>41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устроено 01.01.2019 </c:v>
                </c:pt>
              </c:strCache>
            </c:strRef>
          </c:tx>
          <c:spPr>
            <a:gradFill rotWithShape="1">
              <a:gsLst>
                <a:gs pos="28000">
                  <a:schemeClr val="accent2">
                    <a:tint val="18000"/>
                    <a:satMod val="120000"/>
                    <a:lumMod val="88000"/>
                  </a:schemeClr>
                </a:gs>
                <a:gs pos="100000">
                  <a:schemeClr val="accent2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Воткинский район</c:v>
                </c:pt>
                <c:pt idx="1">
                  <c:v>Завьяловский район</c:v>
                </c:pt>
                <c:pt idx="2">
                  <c:v>Игринский район</c:v>
                </c:pt>
                <c:pt idx="3">
                  <c:v>Камбарский район</c:v>
                </c:pt>
                <c:pt idx="4">
                  <c:v>Красногорский район</c:v>
                </c:pt>
                <c:pt idx="5">
                  <c:v>Можгинский район</c:v>
                </c:pt>
                <c:pt idx="6">
                  <c:v>Сюмсинский район</c:v>
                </c:pt>
                <c:pt idx="7">
                  <c:v>г.Глазов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10</c:v>
                </c:pt>
                <c:pt idx="1">
                  <c:v>19</c:v>
                </c:pt>
                <c:pt idx="2">
                  <c:v>5</c:v>
                </c:pt>
                <c:pt idx="3">
                  <c:v>9</c:v>
                </c:pt>
                <c:pt idx="4">
                  <c:v>0</c:v>
                </c:pt>
                <c:pt idx="5">
                  <c:v>7</c:v>
                </c:pt>
                <c:pt idx="6">
                  <c:v>9</c:v>
                </c:pt>
                <c:pt idx="7">
                  <c:v>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9577560"/>
        <c:axId val="179577952"/>
      </c:barChart>
      <c:catAx>
        <c:axId val="179577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577952"/>
        <c:crosses val="autoZero"/>
        <c:auto val="1"/>
        <c:lblAlgn val="ctr"/>
        <c:lblOffset val="100"/>
        <c:noMultiLvlLbl val="0"/>
      </c:catAx>
      <c:valAx>
        <c:axId val="179577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577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выявленных детей-сирот и детей, оставшихся без попечения родителей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квартал 2020 г.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г.Ижевск</c:v>
                </c:pt>
                <c:pt idx="1">
                  <c:v>г.Воткинск</c:v>
                </c:pt>
                <c:pt idx="2">
                  <c:v>Камбарский район</c:v>
                </c:pt>
                <c:pt idx="3">
                  <c:v>Воткинский район</c:v>
                </c:pt>
                <c:pt idx="4">
                  <c:v>г. Сарапул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39</c:v>
                </c:pt>
                <c:pt idx="1">
                  <c:v>9</c:v>
                </c:pt>
                <c:pt idx="2">
                  <c:v>9</c:v>
                </c:pt>
                <c:pt idx="3">
                  <c:v>8</c:v>
                </c:pt>
                <c:pt idx="4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79578736"/>
        <c:axId val="179579128"/>
      </c:barChart>
      <c:catAx>
        <c:axId val="179578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579128"/>
        <c:crosses val="autoZero"/>
        <c:auto val="1"/>
        <c:lblAlgn val="ctr"/>
        <c:lblOffset val="100"/>
        <c:noMultiLvlLbl val="0"/>
      </c:catAx>
      <c:valAx>
        <c:axId val="179579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578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детей, родители которых ЛРП/ОРП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01.01.2019</c:v>
                </c:pt>
              </c:strCache>
            </c:strRef>
          </c:tx>
          <c:spPr>
            <a:gradFill rotWithShape="1">
              <a:gsLst>
                <a:gs pos="28000">
                  <a:schemeClr val="accent1">
                    <a:tint val="18000"/>
                    <a:satMod val="120000"/>
                    <a:lumMod val="88000"/>
                  </a:schemeClr>
                </a:gs>
                <a:gs pos="100000">
                  <a:schemeClr val="accent1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численность детей, чьи родители ЛРП/ОРП</c:v>
                </c:pt>
                <c:pt idx="1">
                  <c:v>численность детей, оба родителя или единственный родитель которых ЛРП/ОРП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655</c:v>
                </c:pt>
                <c:pt idx="1">
                  <c:v>418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01.01.2020</c:v>
                </c:pt>
              </c:strCache>
            </c:strRef>
          </c:tx>
          <c:spPr>
            <a:gradFill rotWithShape="1">
              <a:gsLst>
                <a:gs pos="28000">
                  <a:schemeClr val="accent2">
                    <a:tint val="18000"/>
                    <a:satMod val="120000"/>
                    <a:lumMod val="88000"/>
                  </a:schemeClr>
                </a:gs>
                <a:gs pos="100000">
                  <a:schemeClr val="accent2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2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численность детей, чьи родители ЛРП/ОРП</c:v>
                </c:pt>
                <c:pt idx="1">
                  <c:v>численность детей, оба родителя или единственный родитель которых ЛРП/ОРП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662</c:v>
                </c:pt>
                <c:pt idx="1">
                  <c:v>413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01.04.2020</c:v>
                </c:pt>
              </c:strCache>
            </c:strRef>
          </c:tx>
          <c:spPr>
            <a:gradFill rotWithShape="1">
              <a:gsLst>
                <a:gs pos="28000">
                  <a:schemeClr val="accent3">
                    <a:tint val="18000"/>
                    <a:satMod val="120000"/>
                    <a:lumMod val="88000"/>
                  </a:schemeClr>
                </a:gs>
                <a:gs pos="100000">
                  <a:schemeClr val="accent3">
                    <a:tint val="40000"/>
                    <a:satMod val="100000"/>
                    <a:lumMod val="78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>
              <a:outerShdw blurRad="63500" dist="50800" dir="5400000" sx="98000" sy="98000" rotWithShape="0">
                <a:srgbClr val="000000">
                  <a:alpha val="20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Лист1!$A$2:$A$3</c:f>
              <c:strCache>
                <c:ptCount val="2"/>
                <c:pt idx="0">
                  <c:v>численность детей, чьи родители ЛРП/ОРП</c:v>
                </c:pt>
                <c:pt idx="1">
                  <c:v>численность детей, оба родителя или единственный родитель которых ЛРП/ОРП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9579912"/>
        <c:axId val="179580304"/>
      </c:barChart>
      <c:catAx>
        <c:axId val="179579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580304"/>
        <c:crosses val="autoZero"/>
        <c:auto val="1"/>
        <c:lblAlgn val="ctr"/>
        <c:lblOffset val="100"/>
        <c:noMultiLvlLbl val="0"/>
      </c:catAx>
      <c:valAx>
        <c:axId val="179580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79579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1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1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BCE36-93FF-4986-BDA7-96B8AA5C0FFA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82FE9-0019-4705-9D19-56C91FE499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76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82FE9-0019-4705-9D19-56C91FE4999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194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82FE9-0019-4705-9D19-56C91FE4999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605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BC1E6-FBCB-4B4D-ACB2-685F260651E9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25.06.2020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65702-92B0-4C76-92EC-283B4956AD3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png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564904"/>
            <a:ext cx="7272808" cy="2808312"/>
          </a:xfrm>
        </p:spPr>
        <p:txBody>
          <a:bodyPr>
            <a:normAutofit/>
          </a:bodyPr>
          <a:lstStyle/>
          <a:p>
            <a:pPr algn="ctr"/>
            <a:endParaRPr lang="ru-RU" b="1" dirty="0" smtClean="0"/>
          </a:p>
          <a:p>
            <a:pPr algn="ctr">
              <a:spcBef>
                <a:spcPts val="3600"/>
              </a:spcBef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Arial Black" panose="020B0A04020102020204" pitchFamily="34" charset="0"/>
                <a:cs typeface="Aharoni" panose="02010803020104030203" pitchFamily="2" charset="-79"/>
              </a:rPr>
              <a:t>ВЫЯВЛЕНИЕ И УСТРОЙСТВО ДЕТЕЙ-СИРОТ В УДМУРТСКОЙ РЕСПУБЛИКЕ</a:t>
            </a: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200400" cy="1435100"/>
          </a:xfrm>
          <a:prstGeom prst="rect">
            <a:avLst/>
          </a:prstGeom>
          <a:solidFill>
            <a:schemeClr val="bg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343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Объект 16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809575728"/>
              </p:ext>
            </p:extLst>
          </p:nvPr>
        </p:nvGraphicFramePr>
        <p:xfrm>
          <a:off x="1619672" y="3212977"/>
          <a:ext cx="6802834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Объект 1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57325796"/>
              </p:ext>
            </p:extLst>
          </p:nvPr>
        </p:nvGraphicFramePr>
        <p:xfrm>
          <a:off x="827584" y="476672"/>
          <a:ext cx="5445224" cy="2625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28817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sp>
        <p:nvSpPr>
          <p:cNvPr id="2" name="Прямоугольник 1"/>
          <p:cNvSpPr/>
          <p:nvPr/>
        </p:nvSpPr>
        <p:spPr>
          <a:xfrm>
            <a:off x="827584" y="2459504"/>
            <a:ext cx="7200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Необходима работа </a:t>
            </a:r>
            <a:endParaRPr lang="ru-RU" sz="40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4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семьями СОП </a:t>
            </a:r>
            <a:endParaRPr lang="ru-RU" sz="40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0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40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ранних стадиях кризиса</a:t>
            </a:r>
            <a:endParaRPr lang="ru-RU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1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83064318"/>
              </p:ext>
            </p:extLst>
          </p:nvPr>
        </p:nvGraphicFramePr>
        <p:xfrm>
          <a:off x="683568" y="1196752"/>
          <a:ext cx="7776863" cy="1786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3107"/>
                <a:gridCol w="963107"/>
                <a:gridCol w="963107"/>
                <a:gridCol w="963107"/>
                <a:gridCol w="1308145"/>
                <a:gridCol w="1308145"/>
                <a:gridCol w="1308145"/>
              </a:tblGrid>
              <a:tr h="457543"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Всего семей</a:t>
                      </a:r>
                      <a:endParaRPr lang="ru-RU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Всего детей</a:t>
                      </a:r>
                      <a:endParaRPr lang="ru-RU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Опека/попечительство/</a:t>
                      </a:r>
                      <a:r>
                        <a:rPr lang="ru-RU" sz="1200" dirty="0" err="1" smtClean="0"/>
                        <a:t>предв.опека</a:t>
                      </a:r>
                      <a:endParaRPr lang="ru-RU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200" dirty="0" smtClean="0"/>
                        <a:t>Усыновление</a:t>
                      </a:r>
                      <a:endParaRPr lang="ru-RU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200" dirty="0" smtClean="0"/>
                        <a:t>Причина прекращения </a:t>
                      </a:r>
                      <a:r>
                        <a:rPr lang="ru-RU" sz="1200" dirty="0" err="1" smtClean="0"/>
                        <a:t>сем.формы</a:t>
                      </a:r>
                      <a:r>
                        <a:rPr lang="ru-RU" sz="1200" dirty="0" smtClean="0"/>
                        <a:t> устройства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</a:tr>
              <a:tr h="1054625">
                <a:tc vMerge="1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Ненадлежащее</a:t>
                      </a:r>
                      <a:r>
                        <a:rPr lang="ru-RU" sz="1200" baseline="0" dirty="0" smtClean="0"/>
                        <a:t> исполнение обязанностей </a:t>
                      </a:r>
                      <a:r>
                        <a:rPr lang="ru-RU" sz="1200" baseline="0" dirty="0" err="1" smtClean="0"/>
                        <a:t>закон.представителя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Болезнь/смерть опекуна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Отсутствие взаимопонимания</a:t>
                      </a:r>
                      <a:r>
                        <a:rPr lang="ru-RU" sz="1200" baseline="0" dirty="0" smtClean="0"/>
                        <a:t> с ребенком</a:t>
                      </a:r>
                      <a:endParaRPr lang="ru-RU" sz="1200" dirty="0"/>
                    </a:p>
                  </a:txBody>
                  <a:tcPr/>
                </a:tc>
              </a:tr>
              <a:tr h="144016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9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2897097"/>
              </p:ext>
            </p:extLst>
          </p:nvPr>
        </p:nvGraphicFramePr>
        <p:xfrm>
          <a:off x="10116616" y="1916832"/>
          <a:ext cx="20828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397282"/>
              </p:ext>
            </p:extLst>
          </p:nvPr>
        </p:nvGraphicFramePr>
        <p:xfrm>
          <a:off x="683568" y="3140968"/>
          <a:ext cx="7776864" cy="187220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96144"/>
                <a:gridCol w="1296144"/>
                <a:gridCol w="1296146"/>
                <a:gridCol w="1296142"/>
                <a:gridCol w="1296144"/>
                <a:gridCol w="1296144"/>
              </a:tblGrid>
              <a:tr h="867273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</a:rPr>
                        <a:t>Число детей по возрасту за отчетный квартал  (возраст ребенка на момент возврата)       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 fontAlgn="t"/>
                      <a:r>
                        <a:rPr lang="ru-RU" sz="1200" u="none" strike="noStrike" dirty="0" smtClean="0">
                          <a:effectLst/>
                        </a:rPr>
                        <a:t>Период </a:t>
                      </a:r>
                      <a:r>
                        <a:rPr lang="ru-RU" sz="1200" u="none" strike="noStrike" dirty="0">
                          <a:effectLst/>
                        </a:rPr>
                        <a:t>проживания ребенка  в замещающей семье  или в семье усыновителей</a:t>
                      </a:r>
                      <a:endParaRPr lang="ru-RU" sz="1200" b="1" i="0" u="none" strike="noStrike" dirty="0">
                        <a:solidFill>
                          <a:schemeClr val="bg1"/>
                        </a:solidFill>
                        <a:effectLst/>
                        <a:latin typeface="Trebuchet MS" panose="020B0603020202020204" pitchFamily="34" charset="0"/>
                      </a:endParaRPr>
                    </a:p>
                  </a:txBody>
                  <a:tcPr marL="9525" marR="9525" marT="9525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4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до 7 лет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7 - 10 лет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10-18 лет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до 1 года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от 1 до 3 лет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u="none" strike="noStrike" dirty="0" smtClean="0">
                          <a:effectLst/>
                        </a:rPr>
                        <a:t>более 3 лет</a:t>
                      </a:r>
                      <a:endParaRPr lang="ru-RU" sz="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246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8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736380"/>
              </p:ext>
            </p:extLst>
          </p:nvPr>
        </p:nvGraphicFramePr>
        <p:xfrm>
          <a:off x="683568" y="5229200"/>
          <a:ext cx="7776864" cy="119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sz="1200" dirty="0" smtClean="0"/>
                        <a:t>Организация сопровождения замещающих семей и семей усыновителей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число семей состоявших на регулярном сопровождении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число семей отказавшихся от любых форм сопровождения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sp>
        <p:nvSpPr>
          <p:cNvPr id="14" name="Прямоугольник 13"/>
          <p:cNvSpPr/>
          <p:nvPr/>
        </p:nvSpPr>
        <p:spPr>
          <a:xfrm>
            <a:off x="611560" y="620688"/>
            <a:ext cx="56585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Прекращение семейного устройства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83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sp>
        <p:nvSpPr>
          <p:cNvPr id="8" name="Прямоугольник 7"/>
          <p:cNvSpPr/>
          <p:nvPr/>
        </p:nvSpPr>
        <p:spPr>
          <a:xfrm>
            <a:off x="323528" y="692696"/>
            <a:ext cx="8208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мероприятий </a:t>
            </a:r>
            <a:endParaRPr lang="ru-RU" sz="44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(«</a:t>
            </a: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дорожная карта») </a:t>
            </a:r>
            <a:endParaRPr lang="ru-RU" sz="4400" b="1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реализации мер в Удмуртской Республике, направленных на профилактику социального сиротства, на период до 2021 года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6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548103"/>
            <a:ext cx="7344816" cy="5328592"/>
          </a:xfrm>
        </p:spPr>
        <p:txBody>
          <a:bodyPr/>
          <a:lstStyle/>
          <a:p>
            <a:pPr marL="50292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эффективность работы с семьями, оказавшимися в СОП;</a:t>
            </a:r>
          </a:p>
          <a:p>
            <a:pPr marL="50292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снижение численности детей-сирот и детей, оставшихся без попечения родителей;</a:t>
            </a:r>
          </a:p>
          <a:p>
            <a:pPr marL="50292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по устройству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детей-сирот и детей, оставшихся без попечения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родителей, в семьи опекунов (попечителей) и, в первую очередь, усыновителей;</a:t>
            </a:r>
          </a:p>
          <a:p>
            <a:pPr marL="50292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сопровождение семей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опекунов (попечителей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приемных родителей, в случае необходимости, усыновителей.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sp>
        <p:nvSpPr>
          <p:cNvPr id="8" name="Прямоугольник 7"/>
          <p:cNvSpPr/>
          <p:nvPr/>
        </p:nvSpPr>
        <p:spPr>
          <a:xfrm>
            <a:off x="433551" y="725116"/>
            <a:ext cx="6647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Предложения по реализации для ОМСУ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40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sp>
        <p:nvSpPr>
          <p:cNvPr id="7" name="Прямоугольник 6"/>
          <p:cNvSpPr/>
          <p:nvPr/>
        </p:nvSpPr>
        <p:spPr>
          <a:xfrm>
            <a:off x="2051720" y="2924944"/>
            <a:ext cx="57059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4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68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7792" y="711086"/>
            <a:ext cx="6356176" cy="969288"/>
          </a:xfrm>
        </p:spPr>
        <p:txBody>
          <a:bodyPr>
            <a:norm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 и устройство детей-сирот и детей, оставшихся  без попечения родителей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  <p:pic>
        <p:nvPicPr>
          <p:cNvPr id="6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198" y="103980"/>
            <a:ext cx="323850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8011" y="241113"/>
            <a:ext cx="2222075" cy="31683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9820505"/>
              </p:ext>
            </p:extLst>
          </p:nvPr>
        </p:nvGraphicFramePr>
        <p:xfrm>
          <a:off x="-22408" y="2072403"/>
          <a:ext cx="8131456" cy="4516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1009422" y="4447068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75,1%</a:t>
            </a:r>
            <a:endParaRPr lang="ru-RU" sz="800" dirty="0">
              <a:latin typeface="+mj-lt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835696" y="4288746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78,4</a:t>
            </a:r>
            <a:endParaRPr lang="ru-RU" sz="800" dirty="0">
              <a:latin typeface="+mj-lt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19214" y="4131322"/>
            <a:ext cx="483642" cy="314847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80%</a:t>
            </a:r>
            <a:endParaRPr lang="ru-RU" sz="800" dirty="0">
              <a:latin typeface="+mj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854227" y="4004827"/>
            <a:ext cx="483642" cy="3247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82,7%</a:t>
            </a:r>
            <a:endParaRPr lang="ru-RU" sz="800" dirty="0">
              <a:latin typeface="+mj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87327" y="3979433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84,9%</a:t>
            </a:r>
            <a:endParaRPr lang="ru-RU" sz="800" dirty="0">
              <a:latin typeface="+mj-lt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724360" y="3900158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86,6%</a:t>
            </a:r>
            <a:endParaRPr lang="ru-RU" sz="800" dirty="0">
              <a:latin typeface="+mj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631142" y="4162667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86,3%</a:t>
            </a:r>
            <a:endParaRPr lang="ru-RU" sz="800" dirty="0"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524328" y="4320090"/>
            <a:ext cx="483642" cy="314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dirty="0" smtClean="0">
                <a:latin typeface="+mj-lt"/>
              </a:rPr>
              <a:t>85,7%</a:t>
            </a:r>
            <a:endParaRPr lang="ru-RU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273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68510406"/>
              </p:ext>
            </p:extLst>
          </p:nvPr>
        </p:nvGraphicFramePr>
        <p:xfrm>
          <a:off x="1143000" y="731838"/>
          <a:ext cx="7173416" cy="4929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23961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77278512"/>
              </p:ext>
            </p:extLst>
          </p:nvPr>
        </p:nvGraphicFramePr>
        <p:xfrm>
          <a:off x="1143000" y="731838"/>
          <a:ext cx="7101408" cy="5289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86502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31433168"/>
              </p:ext>
            </p:extLst>
          </p:nvPr>
        </p:nvGraphicFramePr>
        <p:xfrm>
          <a:off x="1143000" y="731838"/>
          <a:ext cx="7317432" cy="5217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70645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07893810"/>
              </p:ext>
            </p:extLst>
          </p:nvPr>
        </p:nvGraphicFramePr>
        <p:xfrm>
          <a:off x="1143000" y="731838"/>
          <a:ext cx="6525344" cy="50734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41067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Объект 5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2596442072"/>
              </p:ext>
            </p:extLst>
          </p:nvPr>
        </p:nvGraphicFramePr>
        <p:xfrm>
          <a:off x="4645024" y="1398588"/>
          <a:ext cx="4247456" cy="4262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494407903"/>
              </p:ext>
            </p:extLst>
          </p:nvPr>
        </p:nvGraphicFramePr>
        <p:xfrm>
          <a:off x="395536" y="1400174"/>
          <a:ext cx="4251766" cy="3973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027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64670660"/>
              </p:ext>
            </p:extLst>
          </p:nvPr>
        </p:nvGraphicFramePr>
        <p:xfrm>
          <a:off x="1143000" y="731838"/>
          <a:ext cx="6813376" cy="49294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9453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Объект 1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09225079"/>
              </p:ext>
            </p:extLst>
          </p:nvPr>
        </p:nvGraphicFramePr>
        <p:xfrm>
          <a:off x="971600" y="332656"/>
          <a:ext cx="7029400" cy="2697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Объект 15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81257222"/>
              </p:ext>
            </p:extLst>
          </p:nvPr>
        </p:nvGraphicFramePr>
        <p:xfrm>
          <a:off x="971600" y="3500439"/>
          <a:ext cx="7416824" cy="3240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498"/>
            <a:ext cx="504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72803"/>
            <a:ext cx="40153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8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ВЫЯВЛЕНИЕ И УСТРОЙСТВО ДЕТЕЙ-СИРОТ </a:t>
            </a:r>
            <a:r>
              <a:rPr lang="ru-RU" sz="800" dirty="0">
                <a:solidFill>
                  <a:prstClr val="black">
                    <a:lumMod val="65000"/>
                    <a:lumOff val="35000"/>
                  </a:prstClr>
                </a:solidFill>
                <a:latin typeface="Arial Narrow" panose="020B0606020202030204" pitchFamily="34" charset="0"/>
              </a:rPr>
              <a:t>В УДМУРТСКОЙ РЕСПУБЛИКЕ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093741" y="271460"/>
            <a:ext cx="4352652" cy="0"/>
          </a:xfrm>
          <a:prstGeom prst="line">
            <a:avLst/>
          </a:prstGeom>
          <a:noFill/>
          <a:ln w="44450" cap="flat" cmpd="sng" algn="ctr">
            <a:solidFill>
              <a:srgbClr val="D9003A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67521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550</TotalTime>
  <Words>430</Words>
  <Application>Microsoft Office PowerPoint</Application>
  <PresentationFormat>Экран (4:3)</PresentationFormat>
  <Paragraphs>87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Aharoni</vt:lpstr>
      <vt:lpstr>Arial Black</vt:lpstr>
      <vt:lpstr>Arial Narrow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Николаева Е.О.</dc:creator>
  <cp:lastModifiedBy>Coord</cp:lastModifiedBy>
  <cp:revision>63</cp:revision>
  <dcterms:created xsi:type="dcterms:W3CDTF">2020-06-22T07:37:37Z</dcterms:created>
  <dcterms:modified xsi:type="dcterms:W3CDTF">2020-06-25T05:14:34Z</dcterms:modified>
</cp:coreProperties>
</file>