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3" r:id="rId1"/>
  </p:sldMasterIdLst>
  <p:notesMasterIdLst>
    <p:notesMasterId r:id="rId28"/>
  </p:notesMasterIdLst>
  <p:handoutMasterIdLst>
    <p:handoutMasterId r:id="rId29"/>
  </p:handoutMasterIdLst>
  <p:sldIdLst>
    <p:sldId id="291" r:id="rId2"/>
    <p:sldId id="490" r:id="rId3"/>
    <p:sldId id="484" r:id="rId4"/>
    <p:sldId id="483" r:id="rId5"/>
    <p:sldId id="482" r:id="rId6"/>
    <p:sldId id="485" r:id="rId7"/>
    <p:sldId id="491" r:id="rId8"/>
    <p:sldId id="492" r:id="rId9"/>
    <p:sldId id="481" r:id="rId10"/>
    <p:sldId id="497" r:id="rId11"/>
    <p:sldId id="489" r:id="rId12"/>
    <p:sldId id="498" r:id="rId13"/>
    <p:sldId id="496" r:id="rId14"/>
    <p:sldId id="499" r:id="rId15"/>
    <p:sldId id="500" r:id="rId16"/>
    <p:sldId id="503" r:id="rId17"/>
    <p:sldId id="510" r:id="rId18"/>
    <p:sldId id="509" r:id="rId19"/>
    <p:sldId id="505" r:id="rId20"/>
    <p:sldId id="506" r:id="rId21"/>
    <p:sldId id="507" r:id="rId22"/>
    <p:sldId id="501" r:id="rId23"/>
    <p:sldId id="494" r:id="rId24"/>
    <p:sldId id="488" r:id="rId25"/>
    <p:sldId id="480" r:id="rId26"/>
    <p:sldId id="479" r:id="rId27"/>
  </p:sldIdLst>
  <p:sldSz cx="9144000" cy="6858000" type="screen4x3"/>
  <p:notesSz cx="6797675" cy="99298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="" xmlns:p14="http://schemas.microsoft.com/office/powerpoint/2010/main">
        <p14:section name="Раздел по умолчанию" id="{43831A36-A5FC-4574-9180-018B829B9D09}">
          <p14:sldIdLst>
            <p14:sldId id="291"/>
          </p14:sldIdLst>
        </p14:section>
        <p14:section name="Раздел без заголовка" id="{03AA90F5-C7EF-426C-B310-E2C9DAC4CC21}">
          <p14:sldIdLst>
            <p14:sldId id="314"/>
            <p14:sldId id="468"/>
            <p14:sldId id="469"/>
            <p14:sldId id="463"/>
            <p14:sldId id="470"/>
            <p14:sldId id="467"/>
            <p14:sldId id="471"/>
            <p14:sldId id="465"/>
            <p14:sldId id="459"/>
            <p14:sldId id="472"/>
            <p14:sldId id="318"/>
            <p14:sldId id="460"/>
          </p14:sldIdLst>
        </p14:section>
      </p14:sectionLst>
    </p:ex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003399"/>
    <a:srgbClr val="FF9900"/>
    <a:srgbClr val="5A9BE2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0" autoAdjust="0"/>
    <p:restoredTop sz="94368" autoAdjust="0"/>
  </p:normalViewPr>
  <p:slideViewPr>
    <p:cSldViewPr snapToGrid="0">
      <p:cViewPr>
        <p:scale>
          <a:sx n="120" d="100"/>
          <a:sy n="120" d="100"/>
        </p:scale>
        <p:origin x="-1374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0"/>
            <a:ext cx="2946065" cy="4961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19" tIns="45510" rIns="91019" bIns="4551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ru-RU"/>
          </a:p>
        </p:txBody>
      </p:sp>
      <p:sp>
        <p:nvSpPr>
          <p:cNvPr id="952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093" y="0"/>
            <a:ext cx="2946065" cy="4961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19" tIns="45510" rIns="91019" bIns="4551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ru-RU"/>
          </a:p>
        </p:txBody>
      </p:sp>
      <p:sp>
        <p:nvSpPr>
          <p:cNvPr id="952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" y="9431920"/>
            <a:ext cx="2946065" cy="4961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19" tIns="45510" rIns="91019" bIns="4551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ru-RU"/>
          </a:p>
        </p:txBody>
      </p:sp>
      <p:sp>
        <p:nvSpPr>
          <p:cNvPr id="952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093" y="9431920"/>
            <a:ext cx="2946065" cy="4961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19" tIns="45510" rIns="91019" bIns="4551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1B48338-D824-4769-A07B-1FDBD193927C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="" xmlns:p14="http://schemas.microsoft.com/office/powerpoint/2010/main" val="25040019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6065" cy="496141"/>
          </a:xfrm>
          <a:prstGeom prst="rect">
            <a:avLst/>
          </a:prstGeom>
        </p:spPr>
        <p:txBody>
          <a:bodyPr vert="horz" lIns="91019" tIns="45510" rIns="91019" bIns="4551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093" y="0"/>
            <a:ext cx="2946065" cy="496141"/>
          </a:xfrm>
          <a:prstGeom prst="rect">
            <a:avLst/>
          </a:prstGeom>
        </p:spPr>
        <p:txBody>
          <a:bodyPr vert="horz" lIns="91019" tIns="45510" rIns="91019" bIns="45510" rtlCol="0"/>
          <a:lstStyle>
            <a:lvl1pPr algn="r">
              <a:defRPr sz="1200"/>
            </a:lvl1pPr>
          </a:lstStyle>
          <a:p>
            <a:fld id="{8D6C9613-88BC-438A-80BB-95C2C7A775FB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019" tIns="45510" rIns="91019" bIns="4551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161" y="4715961"/>
            <a:ext cx="5439355" cy="4468767"/>
          </a:xfrm>
          <a:prstGeom prst="rect">
            <a:avLst/>
          </a:prstGeom>
        </p:spPr>
        <p:txBody>
          <a:bodyPr vert="horz" lIns="91019" tIns="45510" rIns="91019" bIns="4551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2" y="9431920"/>
            <a:ext cx="2946065" cy="496141"/>
          </a:xfrm>
          <a:prstGeom prst="rect">
            <a:avLst/>
          </a:prstGeom>
        </p:spPr>
        <p:txBody>
          <a:bodyPr vert="horz" lIns="91019" tIns="45510" rIns="91019" bIns="4551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093" y="9431920"/>
            <a:ext cx="2946065" cy="496141"/>
          </a:xfrm>
          <a:prstGeom prst="rect">
            <a:avLst/>
          </a:prstGeom>
        </p:spPr>
        <p:txBody>
          <a:bodyPr vert="horz" lIns="91019" tIns="45510" rIns="91019" bIns="45510" rtlCol="0" anchor="b"/>
          <a:lstStyle>
            <a:lvl1pPr algn="r">
              <a:defRPr sz="1200"/>
            </a:lvl1pPr>
          </a:lstStyle>
          <a:p>
            <a:fld id="{B8B7D296-C04C-4359-9758-4DA5258D78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622071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endParaRPr lang="en-US" alt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 alt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8F0321F-19C0-435B-AAF9-27347D2C8A85}" type="slidenum">
              <a:rPr lang="en-US" altLang="ru-RU" smtClean="0"/>
              <a:pPr/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altLang="ru-RU" smtClean="0"/>
              <a:t>www.themegallery.com</a:t>
            </a:r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altLang="ru-RU" smtClean="0"/>
              <a:t>Company Logo</a:t>
            </a:r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011557-E47D-470E-BF4C-A6F67E8D29A0}" type="slidenum">
              <a:rPr lang="en-US" altLang="ru-RU" smtClean="0"/>
              <a:pPr/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altLang="ru-RU" smtClean="0"/>
              <a:t>www.themegallery.com</a:t>
            </a:r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altLang="ru-RU" smtClean="0"/>
              <a:t>Company Logo</a:t>
            </a:r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BA156A3-F2E8-40B3-B4BF-F076129B9CE9}" type="slidenum">
              <a:rPr lang="en-US" altLang="ru-RU" smtClean="0"/>
              <a:pPr/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93720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altLang="ru-RU" smtClean="0"/>
              <a:t>www.themegallery.com</a:t>
            </a:r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altLang="ru-RU" smtClean="0"/>
              <a:t>Company Logo</a:t>
            </a:r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09039C5-9B6F-4ABB-8842-904585F40239}" type="slidenum">
              <a:rPr lang="en-US" altLang="ru-RU" smtClean="0"/>
              <a:pPr/>
              <a:t>‹#›</a:t>
            </a:fld>
            <a:endParaRPr lang="en-US" alt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altLang="ru-RU" smtClean="0"/>
              <a:t>www.themegallery.com</a:t>
            </a:r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altLang="ru-RU" smtClean="0"/>
              <a:t>Company Logo</a:t>
            </a:r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C94167-79F4-40A8-9A41-0DB2E38EE553}" type="slidenum">
              <a:rPr lang="en-US" altLang="ru-RU" smtClean="0"/>
              <a:pPr/>
              <a:t>‹#›</a:t>
            </a:fld>
            <a:endParaRPr lang="en-US" alt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altLang="ru-RU" smtClean="0"/>
              <a:t>www.themegallery.com</a:t>
            </a:r>
            <a:endParaRPr lang="en-U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altLang="ru-RU" smtClean="0"/>
              <a:t>Company Logo</a:t>
            </a:r>
            <a:endParaRPr lang="en-U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CED95A-3C88-46F4-8891-41EF42371C11}" type="slidenum">
              <a:rPr lang="en-US" altLang="ru-RU" smtClean="0"/>
              <a:pPr/>
              <a:t>‹#›</a:t>
            </a:fld>
            <a:endParaRPr lang="en-US" alt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altLang="ru-RU" smtClean="0"/>
              <a:t>www.themegallery.com</a:t>
            </a:r>
            <a:endParaRPr lang="en-US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altLang="ru-RU" smtClean="0"/>
              <a:t>Company Logo</a:t>
            </a:r>
            <a:endParaRPr lang="en-US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669ADC6-8547-4191-A077-E5B5F70FAE43}" type="slidenum">
              <a:rPr lang="en-US" altLang="ru-RU" smtClean="0"/>
              <a:pPr/>
              <a:t>‹#›</a:t>
            </a:fld>
            <a:endParaRPr lang="en-US" alt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altLang="ru-RU" smtClean="0"/>
              <a:t>www.themegallery.com</a:t>
            </a:r>
            <a:endParaRPr lang="en-US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altLang="ru-RU" smtClean="0"/>
              <a:t>Company Logo</a:t>
            </a:r>
            <a:endParaRPr lang="en-US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78ED53-92C2-4A0F-AD10-FB9309801968}" type="slidenum">
              <a:rPr lang="en-US" altLang="ru-RU" smtClean="0"/>
              <a:pPr/>
              <a:t>‹#›</a:t>
            </a:fld>
            <a:endParaRPr lang="en-US" alt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altLang="ru-RU" smtClean="0"/>
              <a:t>www.themegallery.com</a:t>
            </a:r>
            <a:endParaRPr lang="en-US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altLang="ru-RU" smtClean="0"/>
              <a:t>Company Logo</a:t>
            </a:r>
            <a:endParaRPr lang="en-US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435EB3-A49A-4BEA-9101-2FBA6FADFF15}" type="slidenum">
              <a:rPr lang="en-US" altLang="ru-RU" smtClean="0"/>
              <a:pPr/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r>
              <a:rPr lang="en-US" altLang="ru-RU" smtClean="0"/>
              <a:t>www.themegallery.com</a:t>
            </a:r>
            <a:endParaRPr lang="en-U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altLang="ru-RU" smtClean="0"/>
              <a:t>Company Logo</a:t>
            </a:r>
            <a:endParaRPr lang="en-U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96245B-1514-4BA8-968F-1C0A7DBF5B4B}" type="slidenum">
              <a:rPr lang="en-US" altLang="ru-RU" smtClean="0"/>
              <a:pPr/>
              <a:t>‹#›</a:t>
            </a:fld>
            <a:endParaRPr lang="en-US" alt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en-US" altLang="ru-RU" smtClean="0"/>
              <a:t>www.themegallery.com</a:t>
            </a:r>
            <a:endParaRPr lang="en-U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en-US" altLang="ru-RU" smtClean="0"/>
              <a:t>Company Logo</a:t>
            </a:r>
            <a:endParaRPr lang="en-U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F665904-CCDD-4E5F-8E4C-12288A47FE8B}" type="slidenum">
              <a:rPr lang="en-US" altLang="ru-RU" smtClean="0"/>
              <a:pPr/>
              <a:t>‹#›</a:t>
            </a:fld>
            <a:endParaRPr lang="en-US" alt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lang="en-US" altLang="ru-RU" smtClean="0"/>
              <a:t>www.themegallery.com</a:t>
            </a:r>
            <a:endParaRPr lang="en-US" alt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lang="en-US" altLang="ru-RU" smtClean="0"/>
              <a:t>Company Logo</a:t>
            </a:r>
            <a:endParaRPr lang="en-US" alt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F04006F0-CB66-459C-8B38-CC87F3FF766F}" type="slidenum">
              <a:rPr lang="en-US" altLang="ru-RU" smtClean="0"/>
              <a:pPr/>
              <a:t>‹#›</a:t>
            </a:fld>
            <a:endParaRPr lang="en-US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  <p:sldLayoutId id="2147483745" r:id="rId12"/>
  </p:sldLayoutIdLst>
  <p:hf sldNum="0" hdr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consultantplus://offline/ref=C2CE8FD5A000E385B8AE41A7776A6E1FA7EF85F9C74101D9795F992643E3515C77C4C95E2C2528B0521797FE7CF1916DF2DF759173BAE7ACO2XFI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hyperlink" Target="consultantplus://offline/ref=C2CE8FD5A000E385B8AE41A7776A6E1FA7E98CF8C74101D9795F992643E3515C77C4C95E2C252FB25F1797FE7CF1916DF2DF759173BAE7ACO2XFI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consultantplus://offline/ref=01BFF5BCBD11A75B6FCEA77A85C4821F35264EAB7663C4FCA0A112239ABB60DF02B448659D4D27464658C66B1BBD943B93E9F2E75046B9EFa7LEI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hyperlink" Target="consultantplus://offline/ref=01BFF5BCBD11A75B6FCEA77A85C4821F35264EAB7663C4FCA0A112239ABB60DF02B448659D4D27464758C66B1BBD943B93E9F2E75046B9EFa7LEI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3" Type="http://schemas.openxmlformats.org/officeDocument/2006/relationships/hyperlink" Target="consultantplus://offline/ref=BE9F8A7192266C886BFB11475518FDF9CC03BAD7215088BC809E278D4D51E3FB0A63039881D5C9574ACD3BEAD1A03CB840B2F732247C6BpFC5J" TargetMode="External"/><Relationship Id="rId18" Type="http://schemas.openxmlformats.org/officeDocument/2006/relationships/hyperlink" Target="consultantplus://offline/ref=BE9F8A7192266C886BFB11475518FDF9CC03BAD7215088BC809E278D4D51E3FB0A63039881D4C1524ACD3BEAD1A03CB840B2F732247C6BpFC5J" TargetMode="External"/><Relationship Id="rId26" Type="http://schemas.openxmlformats.org/officeDocument/2006/relationships/hyperlink" Target="consultantplus://offline/ref=BE9F8A7192266C886BFB11475518FDF9CC03BAD7215088BC809E278D4D51E3FB0A63039881D4C3514ACD3BEAD1A03CB840B2F732247C6BpFC5J" TargetMode="External"/><Relationship Id="rId39" Type="http://schemas.openxmlformats.org/officeDocument/2006/relationships/hyperlink" Target="consultantplus://offline/ref=BE9F8A7192266C886BFB11475518FDF9CC03BAD7215088BC809E278D4D51E3FB0A63039881D7C1554ACD3BEAD1A03CB840B2F732247C6BpFC5J" TargetMode="External"/><Relationship Id="rId3" Type="http://schemas.openxmlformats.org/officeDocument/2006/relationships/hyperlink" Target="consultantplus://offline/ref=BE9F8A7192266C886BFB11475518FDF9CC03BAD7215088BC809E278D4D51E3E90A3B0F9A84CBC0555F9B6AAFp8CDJ" TargetMode="External"/><Relationship Id="rId21" Type="http://schemas.openxmlformats.org/officeDocument/2006/relationships/hyperlink" Target="consultantplus://offline/ref=BE9F8A7192266C886BFB11475518FDF9CC03BAD7215088BC809E278D4D51E3FB0A63039881D4C0504ACD3BEAD1A03CB840B2F732247C6BpFC5J" TargetMode="External"/><Relationship Id="rId34" Type="http://schemas.openxmlformats.org/officeDocument/2006/relationships/hyperlink" Target="consultantplus://offline/ref=BE9F8A7192266C886BFB11475518FDF9CC03BAD7215088BC809E278D4D51E3FB0A63039881D4C9514ACD3BEAD1A03CB840B2F732247C6BpFC5J" TargetMode="External"/><Relationship Id="rId42" Type="http://schemas.openxmlformats.org/officeDocument/2006/relationships/hyperlink" Target="consultantplus://offline/ref=BE9F8A7192266C886BFB11475518FDF9CC03BAD7215088BC809E278D4D51E3FB0A63039881D7C4544ACD3BEAD1A03CB840B2F732247C6BpFC5J" TargetMode="External"/><Relationship Id="rId47" Type="http://schemas.openxmlformats.org/officeDocument/2006/relationships/hyperlink" Target="consultantplus://offline/ref=BE9F8A7192266C886BFB11475518FDF9CC03BAD7215088BC809E278D4D51E3FB0A63039881D7C8534ACD3BEAD1A03CB840B2F732247C6BpFC5J" TargetMode="External"/><Relationship Id="rId50" Type="http://schemas.openxmlformats.org/officeDocument/2006/relationships/hyperlink" Target="consultantplus://offline/ref=BE9F8A7192266C886BFB11475518FDF9CC03BAD7215088BC809E278D4D51E3FB0A63039881D6C0554ACD3BEAD1A03CB840B2F732247C6BpFC5J" TargetMode="External"/><Relationship Id="rId7" Type="http://schemas.openxmlformats.org/officeDocument/2006/relationships/hyperlink" Target="consultantplus://offline/ref=BE9F8A7192266C886BFB11475518FDF9CC03BAD7215088BC809E278D4D51E3FB0A63039881D5C5524ACD3BEAD1A03CB840B2F732247C6BpFC5J" TargetMode="External"/><Relationship Id="rId12" Type="http://schemas.openxmlformats.org/officeDocument/2006/relationships/hyperlink" Target="consultantplus://offline/ref=BE9F8A7192266C886BFB11475518FDF9CC03BAD7215088BC809E278D4D51E3FB0A63039881D5C6504ACD3BEAD1A03CB840B2F732247C6BpFC5J" TargetMode="External"/><Relationship Id="rId17" Type="http://schemas.openxmlformats.org/officeDocument/2006/relationships/hyperlink" Target="consultantplus://offline/ref=BE9F8A7192266C886BFB11475518FDF9CC03BAD7215088BC809E278D4D51E3FB0A63039881D4C1574ACD3BEAD1A03CB840B2F732247C6BpFC5J" TargetMode="External"/><Relationship Id="rId25" Type="http://schemas.openxmlformats.org/officeDocument/2006/relationships/hyperlink" Target="consultantplus://offline/ref=BE9F8A7192266C886BFB11475518FDF9CC03BAD7215088BC809E278D4D51E3FB0A63039881D4C3524ACD3BEAD1A03CB840B2F732247C6BpFC5J" TargetMode="External"/><Relationship Id="rId33" Type="http://schemas.openxmlformats.org/officeDocument/2006/relationships/hyperlink" Target="consultantplus://offline/ref=BE9F8A7192266C886BFB11475518FDF9CC03BAD7215088BC809E278D4D51E3FB0A63039881D4C6504ACD3BEAD1A03CB840B2F732247C6BpFC5J" TargetMode="External"/><Relationship Id="rId38" Type="http://schemas.openxmlformats.org/officeDocument/2006/relationships/hyperlink" Target="consultantplus://offline/ref=BE9F8A7192266C886BFB11475518FDF9CC03BAD7215088BC809E278D4D51E3FB0A63039881D4C85E4ACD3BEAD1A03CB840B2F732247C6BpFC5J" TargetMode="External"/><Relationship Id="rId46" Type="http://schemas.openxmlformats.org/officeDocument/2006/relationships/hyperlink" Target="consultantplus://offline/ref=BE9F8A7192266C886BFB11475518FDF9CC03BAD7215088BC809E278D4D51E3FB0A63039881D7C95E4ACD3BEAD1A03CB840B2F732247C6BpFC5J" TargetMode="External"/><Relationship Id="rId2" Type="http://schemas.openxmlformats.org/officeDocument/2006/relationships/image" Target="../media/image3.png"/><Relationship Id="rId16" Type="http://schemas.openxmlformats.org/officeDocument/2006/relationships/hyperlink" Target="consultantplus://offline/ref=BE9F8A7192266C886BFB11475518FDF9CC03BAD7215088BC809E278D4D51E3FB0A63039881D5C85F4ACD3BEAD1A03CB840B2F732247C6BpFC5J" TargetMode="External"/><Relationship Id="rId20" Type="http://schemas.openxmlformats.org/officeDocument/2006/relationships/hyperlink" Target="consultantplus://offline/ref=BE9F8A7192266C886BFB11475518FDF9CC03BAD7215088BC809E278D4D51E3FB0A63039881D4C0544ACD3BEAD1A03CB840B2F732247C6BpFC5J" TargetMode="External"/><Relationship Id="rId29" Type="http://schemas.openxmlformats.org/officeDocument/2006/relationships/hyperlink" Target="consultantplus://offline/ref=BE9F8A7192266C886BFB11475518FDF9CC03BAD7215088BC809E278D4D51E3FB0A63039881D4C5564ACD3BEAD1A03CB840B2F732247C6BpFC5J" TargetMode="External"/><Relationship Id="rId41" Type="http://schemas.openxmlformats.org/officeDocument/2006/relationships/hyperlink" Target="consultantplus://offline/ref=BE9F8A7192266C886BFB11475518FDF9CC03BAD7215088BC809E278D4D51E3FB0A63039881D7C5554ACD3BEAD1A03CB840B2F732247C6BpFC5J" TargetMode="External"/><Relationship Id="rId54" Type="http://schemas.openxmlformats.org/officeDocument/2006/relationships/hyperlink" Target="consultantplus://offline/ref=BE9F8A7192266C886BFB11475518FDF9CC03BAD7215088BC809E278D4D51E3FB0A63039881D2C2554ACD3BEAD1A03CB840B2F732247C6BpFC5J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consultantplus://offline/ref=BE9F8A7192266C886BFB11475518FDF9CC03BAD7215088BC809E278D4D51E3FB0A63039881D5C2504ACD3BEAD1A03CB840B2F732247C6BpFC5J" TargetMode="External"/><Relationship Id="rId11" Type="http://schemas.openxmlformats.org/officeDocument/2006/relationships/hyperlink" Target="consultantplus://offline/ref=BE9F8A7192266C886BFB11475518FDF9CC03BAD7215088BC809E278D4D51E3FB0A63039881D5C6564ACD3BEAD1A03CB840B2F732247C6BpFC5J" TargetMode="External"/><Relationship Id="rId24" Type="http://schemas.openxmlformats.org/officeDocument/2006/relationships/hyperlink" Target="consultantplus://offline/ref=BE9F8A7192266C886BFB11475518FDF9CC03BAD7215088BC809E278D4D51E3FB0A63039881D4C3544ACD3BEAD1A03CB840B2F732247C6BpFC5J" TargetMode="External"/><Relationship Id="rId32" Type="http://schemas.openxmlformats.org/officeDocument/2006/relationships/hyperlink" Target="consultantplus://offline/ref=BE9F8A7192266C886BFB11475518FDF9CC03BAD7215088BC809E278D4D51E3FB0A63039881D4C6534ACD3BEAD1A03CB840B2F732247C6BpFC5J" TargetMode="External"/><Relationship Id="rId37" Type="http://schemas.openxmlformats.org/officeDocument/2006/relationships/hyperlink" Target="consultantplus://offline/ref=BE9F8A7192266C886BFB11475518FDF9CC03BAD7215088BC809E278D4D51E3FB0A63039881D4C8514ACD3BEAD1A03CB840B2F732247C6BpFC5J" TargetMode="External"/><Relationship Id="rId40" Type="http://schemas.openxmlformats.org/officeDocument/2006/relationships/hyperlink" Target="consultantplus://offline/ref=BE9F8A7192266C886BFB11475518FDF9CC03BAD7215088BC809E278D4D51E3FB0A63039881D7C2514ACD3BEAD1A03CB840B2F732247C6BpFC5J" TargetMode="External"/><Relationship Id="rId45" Type="http://schemas.openxmlformats.org/officeDocument/2006/relationships/hyperlink" Target="consultantplus://offline/ref=BE9F8A7192266C886BFB11475518FDF9CC03BAD7215088BC809E278D4D51E3FB0A63039881D7C9504ACD3BEAD1A03CB840B2F732247C6BpFC5J" TargetMode="External"/><Relationship Id="rId53" Type="http://schemas.openxmlformats.org/officeDocument/2006/relationships/hyperlink" Target="consultantplus://offline/ref=BE9F8A7192266C886BFB11475518FDF9CC03BAD7215088BC809E278D4D51E3FB0A63039881D0C8544ACD3BEAD1A03CB840B2F732247C6BpFC5J" TargetMode="External"/><Relationship Id="rId5" Type="http://schemas.openxmlformats.org/officeDocument/2006/relationships/hyperlink" Target="consultantplus://offline/ref=BE9F8A7192266C886BFB11475518FDF9CC03BAD7215088BC809E278D4D51E3FB0A63039881D5C2514ACD3BEAD1A03CB840B2F732247C6BpFC5J" TargetMode="External"/><Relationship Id="rId15" Type="http://schemas.openxmlformats.org/officeDocument/2006/relationships/hyperlink" Target="consultantplus://offline/ref=BE9F8A7192266C886BFB11475518FDF9CC03BAD7215088BC809E278D4D51E3FB0A63039881D5C8534ACD3BEAD1A03CB840B2F732247C6BpFC5J" TargetMode="External"/><Relationship Id="rId23" Type="http://schemas.openxmlformats.org/officeDocument/2006/relationships/hyperlink" Target="consultantplus://offline/ref=BE9F8A7192266C886BFB11475518FDF9CC03BAD7215088BC809E278D4D51E3FB0A63039881D4C3564ACD3BEAD1A03CB840B2F732247C6BpFC5J" TargetMode="External"/><Relationship Id="rId28" Type="http://schemas.openxmlformats.org/officeDocument/2006/relationships/hyperlink" Target="consultantplus://offline/ref=BE9F8A7192266C886BFB11475518FDF9CC03BAD7215088BC809E278D4D51E3FB0A63039881D4C2514ACD3BEAD1A03CB840B2F732247C6BpFC5J" TargetMode="External"/><Relationship Id="rId36" Type="http://schemas.openxmlformats.org/officeDocument/2006/relationships/hyperlink" Target="consultantplus://offline/ref=BE9F8A7192266C886BFB11475518FDF9CC03BAD7215088BC809E278D4D51E3FB0A63039881D4C95E4ACD3BEAD1A03CB840B2F732247C6BpFC5J" TargetMode="External"/><Relationship Id="rId49" Type="http://schemas.openxmlformats.org/officeDocument/2006/relationships/hyperlink" Target="consultantplus://offline/ref=BE9F8A7192266C886BFB11475518FDF9CC03BAD7215088BC809E278D4D51E3FB0A63039881D6C0574ACD3BEAD1A03CB840B2F732247C6BpFC5J" TargetMode="External"/><Relationship Id="rId10" Type="http://schemas.openxmlformats.org/officeDocument/2006/relationships/hyperlink" Target="consultantplus://offline/ref=BE9F8A7192266C886BFB11475518FDF9CC03BAD7215088BC809E278D4D51E3FB0A63039881D5C75F4ACD3BEAD1A03CB840B2F732247C6BpFC5J" TargetMode="External"/><Relationship Id="rId19" Type="http://schemas.openxmlformats.org/officeDocument/2006/relationships/hyperlink" Target="consultantplus://offline/ref=BE9F8A7192266C886BFB11475518FDF9CC03BAD7215088BC809E278D4D51E3FB0A63039881D4C0574ACD3BEAD1A03CB840B2F732247C6BpFC5J" TargetMode="External"/><Relationship Id="rId31" Type="http://schemas.openxmlformats.org/officeDocument/2006/relationships/hyperlink" Target="consultantplus://offline/ref=BE9F8A7192266C886BFB11475518FDF9CC03BAD7215088BC809E278D4D51E3FB0A63039881D4C7564ACD3BEAD1A03CB840B2F732247C6BpFC5J" TargetMode="External"/><Relationship Id="rId44" Type="http://schemas.openxmlformats.org/officeDocument/2006/relationships/hyperlink" Target="consultantplus://offline/ref=BE9F8A7192266C886BFB11475518FDF9CC03BAD7215088BC809E278D4D51E3FB0A63039881D7C9554ACD3BEAD1A03CB840B2F732247C6BpFC5J" TargetMode="External"/><Relationship Id="rId52" Type="http://schemas.openxmlformats.org/officeDocument/2006/relationships/hyperlink" Target="consultantplus://offline/ref=BE9F8A7192266C886BFB11475518FDF9CC03BAD7215088BC809E278D4D51E3FB0A63039881D6C3514ACD3BEAD1A03CB840B2F732247C6BpFC5J" TargetMode="External"/><Relationship Id="rId4" Type="http://schemas.openxmlformats.org/officeDocument/2006/relationships/hyperlink" Target="consultantplus://offline/ref=BE9F8A7192266C886BFB11475518FDF9CC03BAD7215088BC809E278D4D51E3FB0A63039881D5C3524ACD3BEAD1A03CB840B2F732247C6BpFC5J" TargetMode="External"/><Relationship Id="rId9" Type="http://schemas.openxmlformats.org/officeDocument/2006/relationships/hyperlink" Target="consultantplus://offline/ref=BE9F8A7192266C886BFB11475518FDF9CC03BAD7215088BC809E278D4D51E3FB0A63039881D5C7534ACD3BEAD1A03CB840B2F732247C6BpFC5J" TargetMode="External"/><Relationship Id="rId14" Type="http://schemas.openxmlformats.org/officeDocument/2006/relationships/hyperlink" Target="consultantplus://offline/ref=BE9F8A7192266C886BFB11475518FDF9CC03BAD7215088BC809E278D4D51E3FB0A63039881D5C9544ACD3BEAD1A03CB840B2F732247C6BpFC5J" TargetMode="External"/><Relationship Id="rId22" Type="http://schemas.openxmlformats.org/officeDocument/2006/relationships/hyperlink" Target="consultantplus://offline/ref=BE9F8A7192266C886BFB11475518FDF9CC03BAD7215088BC809E278D4D51E3FB0A63039881D4C05E4ACD3BEAD1A03CB840B2F732247C6BpFC5J" TargetMode="External"/><Relationship Id="rId27" Type="http://schemas.openxmlformats.org/officeDocument/2006/relationships/hyperlink" Target="consultantplus://offline/ref=BE9F8A7192266C886BFB11475518FDF9CC03BAD7215088BC809E278D4D51E3FB0A63039881D4C35F4ACD3BEAD1A03CB840B2F732247C6BpFC5J" TargetMode="External"/><Relationship Id="rId30" Type="http://schemas.openxmlformats.org/officeDocument/2006/relationships/hyperlink" Target="consultantplus://offline/ref=BE9F8A7192266C886BFB11475518FDF9CC03BAD7215088BC809E278D4D51E3FB0A63039881D4C4504ACD3BEAD1A03CB840B2F732247C6BpFC5J" TargetMode="External"/><Relationship Id="rId35" Type="http://schemas.openxmlformats.org/officeDocument/2006/relationships/hyperlink" Target="consultantplus://offline/ref=BE9F8A7192266C886BFB11475518FDF9CC03BAD7215088BC809E278D4D51E3FB0A63039881D4C9504ACD3BEAD1A03CB840B2F732247C6BpFC5J" TargetMode="External"/><Relationship Id="rId43" Type="http://schemas.openxmlformats.org/officeDocument/2006/relationships/hyperlink" Target="consultantplus://offline/ref=BE9F8A7192266C886BFB11475518FDF9CC03BAD7215088BC809E278D4D51E3FB0A63039881D7C4514ACD3BEAD1A03CB840B2F732247C6BpFC5J" TargetMode="External"/><Relationship Id="rId48" Type="http://schemas.openxmlformats.org/officeDocument/2006/relationships/hyperlink" Target="consultantplus://offline/ref=BE9F8A7192266C886BFB11475518FDF9CC03BAD7215088BC809E278D4D51E3FB0A63039881D6C15F4ACD3BEAD1A03CB840B2F732247C6BpFC5J" TargetMode="External"/><Relationship Id="rId8" Type="http://schemas.openxmlformats.org/officeDocument/2006/relationships/hyperlink" Target="consultantplus://offline/ref=BE9F8A7192266C886BFB11475518FDF9CC03BAD7215088BC809E278D4D51E3FB0A63039881D5C7554ACD3BEAD1A03CB840B2F732247C6BpFC5J" TargetMode="External"/><Relationship Id="rId51" Type="http://schemas.openxmlformats.org/officeDocument/2006/relationships/hyperlink" Target="consultantplus://offline/ref=BE9F8A7192266C886BFB11475518FDF9CC03BAD7215088BC809E278D4D51E3FB0A63039881D6C3574ACD3BEAD1A03CB840B2F732247C6BpFC5J" TargetMode="Externa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mailto:dzv@minsoc18.ru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shom@minsoc18.ru" TargetMode="Externa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Прямоугольник 17"/>
          <p:cNvSpPr/>
          <p:nvPr/>
        </p:nvSpPr>
        <p:spPr>
          <a:xfrm>
            <a:off x="2549000" y="4945711"/>
            <a:ext cx="636187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600" b="1" i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Начальник  отдела контроля и надзора </a:t>
            </a:r>
          </a:p>
          <a:p>
            <a:pPr algn="r"/>
            <a:r>
              <a:rPr lang="ru-RU" sz="1600" b="1" i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управления правовой  работы, контроля и надзора  Министерства социальной политики и труда  Удмуртской Республики</a:t>
            </a:r>
          </a:p>
          <a:p>
            <a:pPr algn="r"/>
            <a:r>
              <a:rPr lang="ru-RU" sz="1600" b="1" i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Диковская Жанна Владимировна</a:t>
            </a:r>
          </a:p>
        </p:txBody>
      </p:sp>
      <p:pic>
        <p:nvPicPr>
          <p:cNvPr id="8" name="Рисунок 7"/>
          <p:cNvPicPr/>
          <p:nvPr/>
        </p:nvPicPr>
        <p:blipFill>
          <a:blip r:embed="rId2" cstate="print"/>
          <a:srcRect t="13105" r="2352" b="71795"/>
          <a:stretch>
            <a:fillRect/>
          </a:stretch>
        </p:blipFill>
        <p:spPr bwMode="auto">
          <a:xfrm>
            <a:off x="0" y="404664"/>
            <a:ext cx="9144000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576362" y="1797068"/>
            <a:ext cx="8118389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33CC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«Профилактика нарушений обязательных требований законодательства Российской Федерации и Удмуртской Республики в сфере социального обслуживания граждан, в сфере квотирования рабочих мест для инвалидов. Правоприменительная практика контрольно-надзорной деятельности </a:t>
            </a:r>
          </a:p>
          <a:p>
            <a:pPr algn="ctr"/>
            <a:r>
              <a:rPr lang="ru-RU" sz="2400" b="1" dirty="0" smtClean="0">
                <a:solidFill>
                  <a:srgbClr val="0033CC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по итогам 2019 года»</a:t>
            </a:r>
          </a:p>
          <a:p>
            <a:pPr algn="ctr"/>
            <a:endParaRPr lang="ru-RU" sz="2400" dirty="0">
              <a:solidFill>
                <a:srgbClr val="0033CC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59983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793" y="112142"/>
            <a:ext cx="9144793" cy="888522"/>
          </a:xfrm>
          <a:prstGeom prst="rect">
            <a:avLst/>
          </a:prstGeom>
        </p:spPr>
      </p:pic>
      <p:pic>
        <p:nvPicPr>
          <p:cNvPr id="3174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3079" y="1221789"/>
            <a:ext cx="7776377" cy="4557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565187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793" y="112142"/>
            <a:ext cx="9144793" cy="888522"/>
          </a:xfrm>
          <a:prstGeom prst="rect">
            <a:avLst/>
          </a:prstGeom>
        </p:spPr>
      </p:pic>
      <p:pic>
        <p:nvPicPr>
          <p:cNvPr id="2867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9958" y="1216549"/>
            <a:ext cx="7948130" cy="4657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565187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793" y="112142"/>
            <a:ext cx="9144793" cy="888522"/>
          </a:xfrm>
          <a:prstGeom prst="rect">
            <a:avLst/>
          </a:prstGeom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508882" y="1749287"/>
          <a:ext cx="8309114" cy="3935895"/>
        </p:xfrm>
        <a:graphic>
          <a:graphicData uri="http://schemas.openxmlformats.org/drawingml/2006/table">
            <a:tbl>
              <a:tblPr/>
              <a:tblGrid>
                <a:gridCol w="564544"/>
                <a:gridCol w="6583680"/>
                <a:gridCol w="1160890"/>
              </a:tblGrid>
              <a:tr h="56251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</a:rPr>
                        <a:t>№ </a:t>
                      </a:r>
                      <a:r>
                        <a:rPr lang="ru-RU" sz="1200" b="1" dirty="0" err="1">
                          <a:latin typeface="Times New Roman"/>
                          <a:ea typeface="Times New Roman"/>
                        </a:rPr>
                        <a:t>п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</a:rPr>
                        <a:t>/</a:t>
                      </a:r>
                      <a:r>
                        <a:rPr lang="ru-RU" sz="1200" b="1" dirty="0" err="1">
                          <a:latin typeface="Times New Roman"/>
                          <a:ea typeface="Times New Roman"/>
                        </a:rPr>
                        <a:t>п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52103" marR="521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</a:rPr>
                        <a:t>Наименование учреждения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52103" marR="521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</a:rPr>
                        <a:t>Срок проведения проверки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52103" marR="521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54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52103" marR="521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Автономное учреждение социального обслуживания Удмуртской Республики «Комплексный центр социального обслуживания населения Селтинского района»</a:t>
                      </a:r>
                    </a:p>
                  </a:txBody>
                  <a:tcPr marL="52103" marR="521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февраль</a:t>
                      </a:r>
                    </a:p>
                  </a:txBody>
                  <a:tcPr marL="52103" marR="521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328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52103" marR="521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Автономное учреждение социального обслуживания Удмуртской Республики «Комплексный центр социального обслуживания населения Якшур-Бодьинского района»</a:t>
                      </a:r>
                    </a:p>
                  </a:txBody>
                  <a:tcPr marL="52103" marR="521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март</a:t>
                      </a:r>
                    </a:p>
                  </a:txBody>
                  <a:tcPr marL="52103" marR="521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55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52103" marR="521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Казенное учреждение социального обслуживания Удмуртской Республики «Социально-реабилитационный центр для несовершеннолетних Балезинского района»</a:t>
                      </a:r>
                    </a:p>
                  </a:txBody>
                  <a:tcPr marL="52103" marR="521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апрель</a:t>
                      </a:r>
                    </a:p>
                  </a:txBody>
                  <a:tcPr marL="52103" marR="521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55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4</a:t>
                      </a:r>
                    </a:p>
                  </a:txBody>
                  <a:tcPr marL="52103" marR="521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Казенное учреждение социального обслуживания Удмуртской Республики «Социально-реабилитационный центр для несовершеннолетних города Глазова «Семья»</a:t>
                      </a:r>
                    </a:p>
                  </a:txBody>
                  <a:tcPr marL="52103" marR="521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май</a:t>
                      </a:r>
                    </a:p>
                  </a:txBody>
                  <a:tcPr marL="52103" marR="521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531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5</a:t>
                      </a:r>
                    </a:p>
                  </a:txBody>
                  <a:tcPr marL="52103" marR="521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Автономное учреждение социального обслуживания Удмуртской Республики «Комплексный центр социального обслуживания населения города Можги»</a:t>
                      </a:r>
                    </a:p>
                  </a:txBody>
                  <a:tcPr marL="52103" marR="521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июль</a:t>
                      </a:r>
                    </a:p>
                  </a:txBody>
                  <a:tcPr marL="52103" marR="521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93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6</a:t>
                      </a:r>
                    </a:p>
                  </a:txBody>
                  <a:tcPr marL="52103" marR="521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Автономное учреждение социального обслуживания Удмуртской Республики «Комплексный центр социального обслуживания населения Балезинского района»</a:t>
                      </a:r>
                    </a:p>
                  </a:txBody>
                  <a:tcPr marL="52103" marR="521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октябрь</a:t>
                      </a:r>
                    </a:p>
                  </a:txBody>
                  <a:tcPr marL="52103" marR="521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285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7</a:t>
                      </a:r>
                    </a:p>
                  </a:txBody>
                  <a:tcPr marL="52103" marR="521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Автономное учреждение социального обслуживания Удмуртской Республики «Комплексный центр социального обслуживания населения Кезского района»</a:t>
                      </a:r>
                    </a:p>
                  </a:txBody>
                  <a:tcPr marL="52103" marR="521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ноябрь</a:t>
                      </a:r>
                    </a:p>
                  </a:txBody>
                  <a:tcPr marL="52103" marR="521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1129084"/>
            <a:ext cx="8229600" cy="445274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ПРОВЕРКИ  2020</a:t>
            </a:r>
            <a:endParaRPr lang="ru-RU" sz="28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65187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793" y="112142"/>
            <a:ext cx="9144793" cy="88852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12250" y="1443840"/>
            <a:ext cx="807057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0033CC"/>
                </a:solidFill>
                <a:latin typeface="Arial Black" pitchFamily="34" charset="0"/>
              </a:rPr>
              <a:t>ПРОВЕРКИ 2019</a:t>
            </a:r>
          </a:p>
          <a:p>
            <a:pPr algn="ctr"/>
            <a:endParaRPr lang="ru-RU" sz="2800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проведено 3 плановые проверки;</a:t>
            </a:r>
          </a:p>
          <a:p>
            <a:pPr>
              <a:buFontTx/>
              <a:buChar char="-"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выдано 2 предписания (1 исполнено, 1 исполнено частично – срок исполнения в 2020 году);</a:t>
            </a:r>
          </a:p>
          <a:p>
            <a:pPr>
              <a:buFontTx/>
              <a:buChar char="-"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внеплановая (в проведении отказано Прокуратурой УР).</a:t>
            </a:r>
          </a:p>
          <a:p>
            <a:pPr>
              <a:buFontTx/>
              <a:buChar char="-"/>
            </a:pPr>
            <a:endParaRPr lang="ru-RU" sz="2800" dirty="0" smtClean="0">
              <a:solidFill>
                <a:srgbClr val="0033CC"/>
              </a:solidFill>
              <a:latin typeface="Arial Black" pitchFamily="34" charset="0"/>
            </a:endParaRPr>
          </a:p>
          <a:p>
            <a:pPr algn="ctr"/>
            <a:endParaRPr lang="ru-RU" sz="2800" dirty="0">
              <a:solidFill>
                <a:srgbClr val="0033CC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65187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793" y="112142"/>
            <a:ext cx="9144793" cy="88852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12250" y="1443840"/>
            <a:ext cx="807057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0033CC"/>
                </a:solidFill>
                <a:latin typeface="Arial Black" pitchFamily="34" charset="0"/>
              </a:rPr>
              <a:t>ПРОВЕРКИ 2019</a:t>
            </a:r>
          </a:p>
          <a:p>
            <a:pPr algn="ctr"/>
            <a:endParaRPr lang="ru-RU" sz="2800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проведено 3 плановые проверки;</a:t>
            </a:r>
          </a:p>
          <a:p>
            <a:pPr>
              <a:buFontTx/>
              <a:buChar char="-"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выдано 2 предписания (1 исполнено, 1 исполнено частично – срок исполнения в 2020 году);</a:t>
            </a:r>
          </a:p>
          <a:p>
            <a:pPr>
              <a:buFontTx/>
              <a:buChar char="-"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внеплановая (в проведении отказано Прокуратурой УР).</a:t>
            </a:r>
          </a:p>
          <a:p>
            <a:pPr>
              <a:buFontTx/>
              <a:buChar char="-"/>
            </a:pPr>
            <a:endParaRPr lang="ru-RU" sz="2800" dirty="0" smtClean="0">
              <a:solidFill>
                <a:srgbClr val="0033CC"/>
              </a:solidFill>
              <a:latin typeface="Arial Black" pitchFamily="34" charset="0"/>
            </a:endParaRPr>
          </a:p>
          <a:p>
            <a:pPr algn="ctr"/>
            <a:endParaRPr lang="ru-RU" sz="2800" dirty="0">
              <a:solidFill>
                <a:srgbClr val="0033CC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65187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793" y="112142"/>
            <a:ext cx="9144793" cy="88852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81663" y="1940118"/>
            <a:ext cx="8372723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/>
              <a:t>Статья 23.89. Органы исполнительной власти субъектов Российской Федерации, осуществляющие региональный государственный контроль (надзор) в сфере социального обслуживания</a:t>
            </a:r>
          </a:p>
          <a:p>
            <a:r>
              <a:rPr lang="ru-RU" sz="1400" dirty="0" smtClean="0"/>
              <a:t>(введена Федеральным </a:t>
            </a:r>
            <a:r>
              <a:rPr lang="ru-RU" sz="1400" dirty="0" smtClean="0">
                <a:hlinkClick r:id="rId3"/>
              </a:rPr>
              <a:t>законом от 18.07.2019 N 180-ФЗ)</a:t>
            </a:r>
          </a:p>
          <a:p>
            <a:endParaRPr lang="ru-RU" sz="1400" dirty="0" smtClean="0"/>
          </a:p>
          <a:p>
            <a:r>
              <a:rPr lang="ru-RU" sz="1400" dirty="0" smtClean="0"/>
              <a:t>1. </a:t>
            </a:r>
            <a:r>
              <a:rPr lang="ru-RU" sz="1400" b="1" dirty="0" smtClean="0"/>
              <a:t>Органы исполнительной власти субъектов Российской Федерации, осуществляющие региональный государственный контроль (надзор) в сфере социального обслуживания, рассматривают дела об административных правонарушениях, предусмотренных </a:t>
            </a:r>
          </a:p>
          <a:p>
            <a:r>
              <a:rPr lang="ru-RU" sz="1400" b="1" dirty="0" smtClean="0">
                <a:hlinkClick r:id="rId4"/>
              </a:rPr>
              <a:t>статьей 9.13 (в части уклонения от исполнения требований к обеспечению доступности для инвалидов объектов социального обслуживания и предоставляемых услуг в сфере социального обслуживания) настоящего Кодекса.</a:t>
            </a:r>
          </a:p>
          <a:p>
            <a:endParaRPr lang="ru-RU" sz="1400" dirty="0" smtClean="0"/>
          </a:p>
          <a:p>
            <a:r>
              <a:rPr lang="ru-RU" sz="1400" dirty="0" smtClean="0"/>
              <a:t>2. От имени органов, указанных в </a:t>
            </a:r>
            <a:r>
              <a:rPr lang="ru-RU" sz="1400" dirty="0" smtClean="0">
                <a:hlinkClick r:id=""/>
              </a:rPr>
              <a:t>части 1 настоящей статьи, дела об административных правонарушениях в пределах своих полномочий вправе рассматривать руководители органов исполнительной власти субъектов Российской Федерации, осуществляющих региональный государственный контроль (надзор) в сфере социального обслуживания, их заместители.</a:t>
            </a:r>
          </a:p>
        </p:txBody>
      </p:sp>
      <p:sp>
        <p:nvSpPr>
          <p:cNvPr id="11" name="Содержимое 7"/>
          <p:cNvSpPr>
            <a:spLocks noGrp="1"/>
          </p:cNvSpPr>
          <p:nvPr>
            <p:ph type="title"/>
          </p:nvPr>
        </p:nvSpPr>
        <p:spPr>
          <a:xfrm>
            <a:off x="310101" y="1308529"/>
            <a:ext cx="8730532" cy="639542"/>
          </a:xfrm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Кодекс Российской Федерации об административных правонарушениях от 30.12.2001 № 195-ФЗ</a:t>
            </a:r>
            <a:r>
              <a:rPr lang="ru-RU" sz="1800" dirty="0" smtClean="0">
                <a:solidFill>
                  <a:srgbClr val="0070C0"/>
                </a:solidFill>
              </a:rPr>
              <a:t/>
            </a:r>
            <a:br>
              <a:rPr lang="ru-RU" sz="1800" dirty="0" smtClean="0">
                <a:solidFill>
                  <a:srgbClr val="0070C0"/>
                </a:solidFill>
              </a:rPr>
            </a:br>
            <a:endParaRPr lang="ru-RU" sz="1800" dirty="0"/>
          </a:p>
        </p:txBody>
      </p:sp>
    </p:spTree>
    <p:extLst>
      <p:ext uri="{BB962C8B-B14F-4D97-AF65-F5344CB8AC3E}">
        <p14:creationId xmlns="" xmlns:p14="http://schemas.microsoft.com/office/powerpoint/2010/main" val="1565187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793" y="112142"/>
            <a:ext cx="9144793" cy="88852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00932" y="1836751"/>
            <a:ext cx="825345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dirty="0" smtClean="0"/>
              <a:t>Статья 9.13. Уклонение от исполнения требований к обеспечению доступности для инвалидов объектов социальной, инженерной и транспортной инфраструктур и предоставляемых услуг</a:t>
            </a:r>
          </a:p>
          <a:p>
            <a:r>
              <a:rPr lang="ru-RU" dirty="0" smtClean="0"/>
              <a:t>(в ред. Федерального </a:t>
            </a:r>
            <a:r>
              <a:rPr lang="ru-RU" dirty="0" smtClean="0">
                <a:hlinkClick r:id="rId3"/>
              </a:rPr>
              <a:t>закона от 18.07.2019 № 180-ФЗ)</a:t>
            </a:r>
          </a:p>
          <a:p>
            <a:endParaRPr lang="ru-RU" b="1" dirty="0" smtClean="0"/>
          </a:p>
          <a:p>
            <a:r>
              <a:rPr lang="ru-RU" b="1" u="sng" dirty="0" smtClean="0"/>
              <a:t>Уклонение</a:t>
            </a:r>
            <a:r>
              <a:rPr lang="ru-RU" b="1" dirty="0" smtClean="0"/>
              <a:t> от исполнения требований к обеспечению доступности для инвалидов объектов социальной, инженерной и транспортной инфраструктур и предоставляемых услуг -</a:t>
            </a:r>
          </a:p>
          <a:p>
            <a:r>
              <a:rPr lang="ru-RU" dirty="0" smtClean="0"/>
              <a:t>(в ред. Федерального </a:t>
            </a:r>
            <a:r>
              <a:rPr lang="ru-RU" dirty="0" smtClean="0">
                <a:hlinkClick r:id="rId4"/>
              </a:rPr>
              <a:t>закона от 18.07.2019 № 180-ФЗ)</a:t>
            </a:r>
          </a:p>
          <a:p>
            <a:endParaRPr lang="ru-RU" b="1" dirty="0" smtClean="0"/>
          </a:p>
          <a:p>
            <a:r>
              <a:rPr lang="ru-RU" b="1" dirty="0" smtClean="0"/>
              <a:t>влечет наложение административного </a:t>
            </a:r>
            <a:r>
              <a:rPr lang="ru-RU" b="1" dirty="0" smtClean="0">
                <a:solidFill>
                  <a:schemeClr val="accent2"/>
                </a:solidFill>
              </a:rPr>
              <a:t>штрафа</a:t>
            </a:r>
            <a:r>
              <a:rPr lang="ru-RU" b="1" dirty="0" smtClean="0"/>
              <a:t> на должностных лиц в размере от </a:t>
            </a:r>
            <a:r>
              <a:rPr lang="ru-RU" b="1" dirty="0" smtClean="0">
                <a:solidFill>
                  <a:schemeClr val="accent2"/>
                </a:solidFill>
              </a:rPr>
              <a:t>двух тысяч до трех тысяч рублей</a:t>
            </a:r>
            <a:r>
              <a:rPr lang="ru-RU" b="1" dirty="0" smtClean="0"/>
              <a:t>; на юридических лиц - </a:t>
            </a:r>
            <a:r>
              <a:rPr lang="ru-RU" b="1" dirty="0" smtClean="0">
                <a:solidFill>
                  <a:schemeClr val="accent2"/>
                </a:solidFill>
              </a:rPr>
              <a:t>от двадцати тысяч до тридцати тысяч рублей</a:t>
            </a:r>
            <a:r>
              <a:rPr lang="ru-RU" b="1" dirty="0" smtClean="0"/>
              <a:t>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24785" y="1152939"/>
            <a:ext cx="845223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Кодекс Российской Федерации об административных правонарушениях от 30.12.2001 № 195-ФЗ</a:t>
            </a:r>
            <a:endParaRPr lang="ru-RU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65187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lvl="0" indent="0">
              <a:spcBef>
                <a:spcPts val="0"/>
              </a:spcBef>
              <a:buNone/>
              <a:defRPr/>
            </a:pPr>
            <a:endParaRPr lang="ru-RU" sz="2800" b="1" dirty="0" smtClean="0">
              <a:solidFill>
                <a:srgbClr val="000714"/>
              </a:solidFill>
            </a:endParaRPr>
          </a:p>
          <a:p>
            <a:pPr marL="0" lvl="0" indent="0">
              <a:spcBef>
                <a:spcPts val="0"/>
              </a:spcBef>
              <a:buNone/>
              <a:defRPr/>
            </a:pPr>
            <a:r>
              <a:rPr lang="ru-RU" sz="2800" b="1" dirty="0" smtClean="0">
                <a:solidFill>
                  <a:srgbClr val="000714"/>
                </a:solidFill>
              </a:rPr>
              <a:t>Конвенция </a:t>
            </a:r>
            <a:r>
              <a:rPr lang="ru-RU" sz="2800" b="1" dirty="0">
                <a:solidFill>
                  <a:srgbClr val="000714"/>
                </a:solidFill>
              </a:rPr>
              <a:t>о правах инвалидов (ООН)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ru-RU" sz="2000" dirty="0" smtClean="0">
                <a:solidFill>
                  <a:srgbClr val="000714"/>
                </a:solidFill>
              </a:rPr>
              <a:t>Принята </a:t>
            </a:r>
            <a:r>
              <a:rPr lang="ru-RU" sz="2000" dirty="0">
                <a:solidFill>
                  <a:srgbClr val="000714"/>
                </a:solidFill>
              </a:rPr>
              <a:t>резолюцией 61/106 Генеральной Ассамблеи ООН 13.12.2006. 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ru-RU" sz="2000" dirty="0" smtClean="0">
                <a:solidFill>
                  <a:srgbClr val="000714"/>
                </a:solidFill>
              </a:rPr>
              <a:t>Подписана </a:t>
            </a:r>
            <a:r>
              <a:rPr lang="ru-RU" sz="2000" dirty="0">
                <a:solidFill>
                  <a:srgbClr val="000714"/>
                </a:solidFill>
              </a:rPr>
              <a:t>Россией в 2008 году, ратифицирована </a:t>
            </a:r>
            <a:r>
              <a:rPr lang="ru-RU" sz="2000" dirty="0" smtClean="0">
                <a:solidFill>
                  <a:srgbClr val="000714"/>
                </a:solidFill>
              </a:rPr>
              <a:t>в </a:t>
            </a:r>
            <a:r>
              <a:rPr lang="ru-RU" sz="2000" dirty="0">
                <a:solidFill>
                  <a:srgbClr val="000714"/>
                </a:solidFill>
              </a:rPr>
              <a:t>2012 </a:t>
            </a:r>
            <a:r>
              <a:rPr lang="ru-RU" sz="2000" dirty="0" smtClean="0">
                <a:solidFill>
                  <a:srgbClr val="000714"/>
                </a:solidFill>
              </a:rPr>
              <a:t>году</a:t>
            </a:r>
            <a:endParaRPr lang="ru-RU" sz="2000" dirty="0">
              <a:solidFill>
                <a:srgbClr val="000714"/>
              </a:solidFill>
            </a:endParaRPr>
          </a:p>
          <a:p>
            <a:pPr marL="0" lvl="0" indent="0">
              <a:spcBef>
                <a:spcPts val="0"/>
              </a:spcBef>
              <a:buNone/>
              <a:defRPr/>
            </a:pPr>
            <a:r>
              <a:rPr lang="ru-RU" sz="2000" b="1" dirty="0">
                <a:solidFill>
                  <a:srgbClr val="000714"/>
                </a:solidFill>
              </a:rPr>
              <a:t> </a:t>
            </a:r>
            <a:endParaRPr lang="ru-RU" sz="2000" b="1" dirty="0" smtClean="0">
              <a:solidFill>
                <a:srgbClr val="000714"/>
              </a:solidFill>
            </a:endParaRPr>
          </a:p>
          <a:p>
            <a:pPr marL="0" lvl="0" indent="0">
              <a:spcBef>
                <a:spcPts val="0"/>
              </a:spcBef>
              <a:buNone/>
              <a:defRPr/>
            </a:pPr>
            <a:r>
              <a:rPr lang="ru-RU" sz="2800" b="1" dirty="0" smtClean="0">
                <a:solidFill>
                  <a:srgbClr val="000714"/>
                </a:solidFill>
              </a:rPr>
              <a:t>О </a:t>
            </a:r>
            <a:r>
              <a:rPr lang="ru-RU" sz="2800" b="1" dirty="0">
                <a:solidFill>
                  <a:srgbClr val="000714"/>
                </a:solidFill>
              </a:rPr>
              <a:t>социальной защите инвалидов в РФ 	</a:t>
            </a:r>
          </a:p>
          <a:p>
            <a:pPr marL="0" lvl="0" indent="0">
              <a:spcBef>
                <a:spcPts val="0"/>
              </a:spcBef>
              <a:buNone/>
              <a:defRPr/>
            </a:pPr>
            <a:r>
              <a:rPr lang="ru-RU" sz="2000" dirty="0" smtClean="0">
                <a:solidFill>
                  <a:srgbClr val="000714"/>
                </a:solidFill>
              </a:rPr>
              <a:t>Федеральный </a:t>
            </a:r>
            <a:r>
              <a:rPr lang="ru-RU" sz="2000" dirty="0">
                <a:solidFill>
                  <a:srgbClr val="000714"/>
                </a:solidFill>
              </a:rPr>
              <a:t>закон от 24.11.1995 №181-ФЗ, </a:t>
            </a:r>
            <a:r>
              <a:rPr lang="ru-RU" sz="2400" dirty="0" smtClean="0"/>
              <a:t> </a:t>
            </a:r>
            <a:r>
              <a:rPr lang="ru-RU" sz="2400" dirty="0"/>
              <a:t>(ред. от 18.07.2019</a:t>
            </a:r>
            <a:r>
              <a:rPr lang="ru-RU" sz="2400" dirty="0" smtClean="0"/>
              <a:t>)</a:t>
            </a:r>
            <a:endParaRPr lang="ru-RU" sz="2000" dirty="0">
              <a:solidFill>
                <a:srgbClr val="000714"/>
              </a:solidFill>
            </a:endParaRPr>
          </a:p>
          <a:p>
            <a:pPr marL="0" lvl="0" indent="0">
              <a:spcBef>
                <a:spcPts val="0"/>
              </a:spcBef>
              <a:buNone/>
              <a:defRPr/>
            </a:pPr>
            <a:r>
              <a:rPr lang="ru-RU" sz="2000" dirty="0">
                <a:solidFill>
                  <a:srgbClr val="000714"/>
                </a:solidFill>
              </a:rPr>
              <a:t> </a:t>
            </a:r>
            <a:endParaRPr lang="ru-RU" sz="2000" dirty="0" smtClean="0">
              <a:solidFill>
                <a:srgbClr val="000714"/>
              </a:solidFill>
            </a:endParaRPr>
          </a:p>
          <a:p>
            <a:pPr marL="0" lvl="0" indent="0">
              <a:spcBef>
                <a:spcPts val="0"/>
              </a:spcBef>
              <a:buNone/>
              <a:defRPr/>
            </a:pPr>
            <a:r>
              <a:rPr lang="ru-RU" sz="2800" b="1" dirty="0" smtClean="0">
                <a:solidFill>
                  <a:srgbClr val="000714"/>
                </a:solidFill>
              </a:rPr>
              <a:t>Государственная </a:t>
            </a:r>
            <a:r>
              <a:rPr lang="ru-RU" sz="2800" b="1" dirty="0">
                <a:solidFill>
                  <a:srgbClr val="000714"/>
                </a:solidFill>
              </a:rPr>
              <a:t>программа РФ </a:t>
            </a:r>
            <a:r>
              <a:rPr lang="ru-RU" sz="2800" b="1" dirty="0" smtClean="0">
                <a:solidFill>
                  <a:srgbClr val="000714"/>
                </a:solidFill>
              </a:rPr>
              <a:t>«</a:t>
            </a:r>
            <a:r>
              <a:rPr lang="ru-RU" sz="2800" b="1" dirty="0">
                <a:solidFill>
                  <a:srgbClr val="000714"/>
                </a:solidFill>
              </a:rPr>
              <a:t>Доступная </a:t>
            </a:r>
            <a:r>
              <a:rPr lang="ru-RU" sz="2800" b="1" dirty="0" smtClean="0">
                <a:solidFill>
                  <a:srgbClr val="000714"/>
                </a:solidFill>
              </a:rPr>
              <a:t>среда» </a:t>
            </a:r>
            <a:endParaRPr lang="ru-RU" sz="2800" dirty="0">
              <a:solidFill>
                <a:srgbClr val="000714"/>
              </a:solidFill>
            </a:endParaRPr>
          </a:p>
          <a:p>
            <a:pPr marL="0" lvl="0" indent="0">
              <a:spcBef>
                <a:spcPts val="0"/>
              </a:spcBef>
              <a:buNone/>
              <a:defRPr/>
            </a:pPr>
            <a:r>
              <a:rPr lang="ru-RU" sz="2000" dirty="0" smtClean="0">
                <a:solidFill>
                  <a:srgbClr val="000714"/>
                </a:solidFill>
              </a:rPr>
              <a:t>новая </a:t>
            </a:r>
            <a:r>
              <a:rPr lang="ru-RU" sz="2000" dirty="0">
                <a:solidFill>
                  <a:srgbClr val="000714"/>
                </a:solidFill>
              </a:rPr>
              <a:t>редакция утв. постановлением Правительства </a:t>
            </a:r>
            <a:r>
              <a:rPr lang="ru-RU" sz="2000" dirty="0" smtClean="0">
                <a:solidFill>
                  <a:srgbClr val="000714"/>
                </a:solidFill>
              </a:rPr>
              <a:t>РФ </a:t>
            </a:r>
            <a:r>
              <a:rPr lang="ru-RU" sz="2000" b="1" dirty="0" smtClean="0">
                <a:solidFill>
                  <a:srgbClr val="333333"/>
                </a:solidFill>
              </a:rPr>
              <a:t> </a:t>
            </a:r>
            <a:r>
              <a:rPr lang="ru-RU" sz="2000" b="1" dirty="0">
                <a:solidFill>
                  <a:srgbClr val="333333"/>
                </a:solidFill>
              </a:rPr>
              <a:t>от 29.03.2019 </a:t>
            </a:r>
            <a:endParaRPr lang="ru-RU" sz="2000" b="1" dirty="0" smtClean="0">
              <a:solidFill>
                <a:srgbClr val="333333"/>
              </a:solidFill>
            </a:endParaRPr>
          </a:p>
          <a:p>
            <a:pPr marL="0" lvl="0" indent="0">
              <a:spcBef>
                <a:spcPts val="0"/>
              </a:spcBef>
              <a:buNone/>
              <a:defRPr/>
            </a:pPr>
            <a:r>
              <a:rPr lang="ru-RU" sz="2000" b="1" dirty="0" smtClean="0">
                <a:solidFill>
                  <a:srgbClr val="333333"/>
                </a:solidFill>
              </a:rPr>
              <a:t>№ </a:t>
            </a:r>
            <a:r>
              <a:rPr lang="ru-RU" sz="2000" b="1" dirty="0">
                <a:solidFill>
                  <a:srgbClr val="333333"/>
                </a:solidFill>
              </a:rPr>
              <a:t>363 </a:t>
            </a:r>
            <a:r>
              <a:rPr lang="ru-RU" sz="2000" b="1" dirty="0" smtClean="0">
                <a:solidFill>
                  <a:srgbClr val="333333"/>
                </a:solidFill>
              </a:rPr>
              <a:t>«Об </a:t>
            </a:r>
            <a:r>
              <a:rPr lang="ru-RU" sz="2000" b="1" dirty="0">
                <a:solidFill>
                  <a:srgbClr val="333333"/>
                </a:solidFill>
              </a:rPr>
              <a:t>утверждении государственной программы Российской Федерации "Доступная </a:t>
            </a:r>
            <a:r>
              <a:rPr lang="ru-RU" sz="2000" b="1" dirty="0" smtClean="0">
                <a:solidFill>
                  <a:srgbClr val="333333"/>
                </a:solidFill>
              </a:rPr>
              <a:t>среда»</a:t>
            </a:r>
            <a:endParaRPr lang="ru-RU" sz="2000" b="1" dirty="0">
              <a:solidFill>
                <a:srgbClr val="333333"/>
              </a:solidFill>
            </a:endParaRPr>
          </a:p>
          <a:p>
            <a:pPr algn="just">
              <a:buNone/>
            </a:pPr>
            <a:r>
              <a:rPr lang="ru-RU" sz="2000" dirty="0">
                <a:solidFill>
                  <a:srgbClr val="333333"/>
                </a:solidFill>
                <a:latin typeface="Arial"/>
              </a:rPr>
              <a:t> </a:t>
            </a:r>
          </a:p>
          <a:p>
            <a:pPr marL="0" lvl="0" indent="0">
              <a:spcBef>
                <a:spcPts val="0"/>
              </a:spcBef>
              <a:buNone/>
              <a:defRPr/>
            </a:pPr>
            <a:endParaRPr lang="ru-RU" sz="2000" dirty="0" smtClean="0">
              <a:solidFill>
                <a:srgbClr val="000714"/>
              </a:solidFill>
            </a:endParaRPr>
          </a:p>
          <a:p>
            <a:pPr marL="0" lvl="0" indent="0">
              <a:spcBef>
                <a:spcPts val="0"/>
              </a:spcBef>
              <a:buNone/>
              <a:defRPr/>
            </a:pPr>
            <a:endParaRPr lang="en-US" sz="2000" dirty="0">
              <a:solidFill>
                <a:srgbClr val="000714"/>
              </a:solidFill>
            </a:endParaRPr>
          </a:p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tint val="75000"/>
                  </a:prstClr>
                </a:solidFill>
              </a:rPr>
              <a:t>ФГБУ ДПО СПбИУВЭК Минтруда России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1BE02-1B02-4927-A466-37C6720B177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Современные </a:t>
            </a:r>
            <a:r>
              <a:rPr lang="ru-RU" sz="36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приоритеты  государственной политики в отношении инвалидов</a:t>
            </a:r>
            <a:br>
              <a:rPr lang="ru-RU" sz="36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3600" b="1" i="1" dirty="0" smtClean="0">
              <a:ln>
                <a:solidFill>
                  <a:schemeClr val="accent3">
                    <a:lumMod val="75000"/>
                  </a:schemeClr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853810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52525"/>
          </a:xfrm>
          <a:solidFill>
            <a:srgbClr val="92D050"/>
          </a:solidFill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0066CC"/>
                </a:solidFill>
              </a:rPr>
              <a:t/>
            </a:r>
            <a:br>
              <a:rPr lang="ru-RU" sz="2800" b="1" dirty="0" smtClean="0">
                <a:solidFill>
                  <a:srgbClr val="0066CC"/>
                </a:solidFill>
              </a:rPr>
            </a:br>
            <a:r>
              <a:rPr lang="ru-RU" sz="2700" b="1" dirty="0" smtClean="0">
                <a:latin typeface="Arial Black" pitchFamily="34" charset="0"/>
              </a:rPr>
              <a:t>Принципиальные подходы к формированию доступной среды для инвалидов</a:t>
            </a:r>
            <a:r>
              <a:rPr lang="ru-RU" sz="2700" b="1" dirty="0" smtClean="0"/>
              <a:t/>
            </a:r>
            <a:br>
              <a:rPr lang="ru-RU" sz="2700" b="1" dirty="0" smtClean="0"/>
            </a:br>
            <a:endParaRPr lang="ru-RU" sz="2000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107950" y="1765190"/>
            <a:ext cx="4352925" cy="4286057"/>
          </a:xfrm>
        </p:spPr>
        <p:txBody>
          <a:bodyPr rtlCol="0">
            <a:normAutofit fontScale="70000" lnSpcReduction="20000"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b="1" u="sng" dirty="0" smtClean="0">
              <a:solidFill>
                <a:srgbClr val="990033"/>
              </a:solidFill>
            </a:endParaRP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100" b="1" u="sng" dirty="0" smtClean="0">
                <a:solidFill>
                  <a:srgbClr val="FF0000"/>
                </a:solidFill>
              </a:rPr>
              <a:t>Универсальный дизайн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ru-RU" sz="3100" b="1" u="sng" dirty="0" smtClean="0">
              <a:solidFill>
                <a:srgbClr val="FF0000"/>
              </a:solidFill>
            </a:endParaRP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600" dirty="0" smtClean="0"/>
              <a:t>дизайн предметов, обстановок, программ и услуг, призванный сделать их в максимально возможной степени пригодными к пользованию для всех людей без необходимости адаптации или специального дизайна. Универсальный проект (дизайн) не исключает </a:t>
            </a:r>
            <a:r>
              <a:rPr lang="ru-RU" sz="2600" dirty="0" err="1" smtClean="0"/>
              <a:t>ассистивные</a:t>
            </a:r>
            <a:r>
              <a:rPr lang="ru-RU" sz="2600" dirty="0" smtClean="0"/>
              <a:t> (специализированные) устройства для конкретных групп инвалидов, где это необходимо.</a:t>
            </a:r>
            <a:endParaRPr lang="ru-RU" sz="2600" u="sng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274320" indent="0" eaLnBrk="1" fontAlgn="auto" hangingPunct="1">
              <a:spcAft>
                <a:spcPts val="0"/>
              </a:spcAft>
              <a:buFontTx/>
              <a:buNone/>
              <a:defRPr/>
            </a:pPr>
            <a:endParaRPr lang="ru-RU" sz="20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274320" indent="0" eaLnBrk="1" fontAlgn="auto" hangingPunct="1">
              <a:spcAft>
                <a:spcPts val="0"/>
              </a:spcAft>
              <a:buFontTx/>
              <a:buNone/>
              <a:defRPr/>
            </a:pPr>
            <a:endParaRPr lang="ru-RU" sz="22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274320" indent="0" eaLnBrk="1" fontAlgn="auto" hangingPunct="1">
              <a:spcAft>
                <a:spcPts val="0"/>
              </a:spcAft>
              <a:buFontTx/>
              <a:buNone/>
              <a:defRPr/>
            </a:pPr>
            <a:endParaRPr lang="ru-RU" sz="20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endParaRPr lang="ru-RU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endParaRPr lang="ru-R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4648200" y="1653871"/>
            <a:ext cx="4495800" cy="4179404"/>
          </a:xfrm>
        </p:spPr>
        <p:txBody>
          <a:bodyPr rtlCol="0">
            <a:normAutofit fontScale="92500" lnSpcReduction="10000"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b="1" u="sng" dirty="0" smtClean="0">
              <a:solidFill>
                <a:srgbClr val="990033"/>
              </a:solidFill>
            </a:endParaRP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ru-RU" sz="2400" b="1" u="sng" dirty="0" smtClean="0">
                <a:solidFill>
                  <a:srgbClr val="FF0000"/>
                </a:solidFill>
              </a:rPr>
              <a:t>Разумное приспособление</a:t>
            </a:r>
          </a:p>
          <a:p>
            <a:pPr marL="0" indent="0">
              <a:spcBef>
                <a:spcPts val="0"/>
              </a:spcBef>
              <a:buNone/>
              <a:defRPr/>
            </a:pPr>
            <a:endParaRPr lang="ru-RU" sz="3100" b="1" u="sng" dirty="0" smtClean="0">
              <a:solidFill>
                <a:srgbClr val="FF0000"/>
              </a:solidFill>
            </a:endParaRP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ru-RU" sz="1900" dirty="0" smtClean="0"/>
              <a:t>внесение, когда это нужно в конкретном случае, необходимых и подходящих модификаций и коррективов, не становящихся несоразмерным или неоправданным бременем, в целях обеспечения реализации или осуществления инвалидами наравне с другими всех прав человека и основных свобод.</a:t>
            </a:r>
          </a:p>
          <a:p>
            <a:pPr marL="274320" indent="0" eaLnBrk="1" fontAlgn="auto" hangingPunct="1">
              <a:lnSpc>
                <a:spcPct val="120000"/>
              </a:lnSpc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29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endParaRPr lang="ru-RU" sz="29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27432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endParaRPr lang="ru-RU" sz="2900" b="1" dirty="0" smtClean="0">
              <a:solidFill>
                <a:srgbClr val="990033"/>
              </a:solidFill>
            </a:endParaRPr>
          </a:p>
        </p:txBody>
      </p:sp>
      <p:sp>
        <p:nvSpPr>
          <p:cNvPr id="66565" name="TextBox 1"/>
          <p:cNvSpPr txBox="1">
            <a:spLocks noChangeArrowheads="1"/>
          </p:cNvSpPr>
          <p:nvPr/>
        </p:nvSpPr>
        <p:spPr bwMode="auto">
          <a:xfrm>
            <a:off x="1995516" y="1208597"/>
            <a:ext cx="511333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1800" b="1" dirty="0" smtClean="0">
                <a:solidFill>
                  <a:srgbClr val="000000"/>
                </a:solidFill>
              </a:rPr>
              <a:t>Конвенция о правах инвалидов, ООН, 2006;  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1800" b="1" dirty="0" smtClean="0">
                <a:solidFill>
                  <a:srgbClr val="000000"/>
                </a:solidFill>
              </a:rPr>
              <a:t>ст. 2 Определения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ru-RU" altLang="ru-RU" sz="1800" b="1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8199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1"/>
            <a:ext cx="9144000" cy="1178749"/>
          </a:xfrm>
          <a:solidFill>
            <a:srgbClr val="92D050"/>
          </a:solidFill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Действующие объекты</a:t>
            </a:r>
            <a:endParaRPr lang="ru-RU" sz="3600" b="1" dirty="0" smtClean="0">
              <a:ln>
                <a:solidFill>
                  <a:schemeClr val="accent3">
                    <a:lumMod val="75000"/>
                  </a:schemeClr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921494"/>
            <a:ext cx="4248472" cy="147732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rgbClr val="5F497A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5F497A">
                        <a:shade val="20000"/>
                        <a:satMod val="245000"/>
                      </a:srgbClr>
                    </a:gs>
                    <a:gs pos="43000">
                      <a:srgbClr val="5F497A">
                        <a:satMod val="255000"/>
                      </a:srgbClr>
                    </a:gs>
                    <a:gs pos="48000">
                      <a:srgbClr val="5F497A">
                        <a:shade val="85000"/>
                        <a:satMod val="255000"/>
                      </a:srgbClr>
                    </a:gs>
                    <a:gs pos="100000">
                      <a:srgbClr val="5F497A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4000" b="1" cap="all" dirty="0" smtClean="0">
                <a:ln w="9000" cmpd="sng">
                  <a:solidFill>
                    <a:srgbClr val="5F497A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5F497A">
                        <a:shade val="20000"/>
                        <a:satMod val="245000"/>
                      </a:srgbClr>
                    </a:gs>
                    <a:gs pos="43000">
                      <a:srgbClr val="5F497A">
                        <a:satMod val="255000"/>
                      </a:srgbClr>
                    </a:gs>
                    <a:gs pos="48000">
                      <a:srgbClr val="5F497A">
                        <a:shade val="85000"/>
                        <a:satMod val="255000"/>
                      </a:srgbClr>
                    </a:gs>
                    <a:gs pos="100000">
                      <a:srgbClr val="5F497A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</a:p>
          <a:p>
            <a:pPr algn="ctr"/>
            <a:r>
              <a:rPr lang="ru-RU" sz="3600" b="1" cap="all" dirty="0" smtClean="0">
                <a:ln w="9000" cmpd="sng">
                  <a:solidFill>
                    <a:srgbClr val="5F497A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5F497A">
                        <a:shade val="20000"/>
                        <a:satMod val="245000"/>
                      </a:srgbClr>
                    </a:gs>
                    <a:gs pos="43000">
                      <a:srgbClr val="5F497A">
                        <a:satMod val="255000"/>
                      </a:srgbClr>
                    </a:gs>
                    <a:gs pos="48000">
                      <a:srgbClr val="5F497A">
                        <a:shade val="85000"/>
                        <a:satMod val="255000"/>
                      </a:srgbClr>
                    </a:gs>
                    <a:gs pos="100000">
                      <a:srgbClr val="5F497A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endParaRPr lang="ru-RU" sz="3600" b="1" cap="all" dirty="0">
              <a:ln w="9000" cmpd="sng">
                <a:solidFill>
                  <a:srgbClr val="5F497A">
                    <a:shade val="50000"/>
                    <a:satMod val="120000"/>
                  </a:srgbClr>
                </a:solidFill>
                <a:prstDash val="solid"/>
              </a:ln>
              <a:gradFill>
                <a:gsLst>
                  <a:gs pos="0">
                    <a:srgbClr val="5F497A">
                      <a:shade val="20000"/>
                      <a:satMod val="245000"/>
                    </a:srgbClr>
                  </a:gs>
                  <a:gs pos="43000">
                    <a:srgbClr val="5F497A">
                      <a:satMod val="255000"/>
                    </a:srgbClr>
                  </a:gs>
                  <a:gs pos="48000">
                    <a:srgbClr val="5F497A">
                      <a:shade val="85000"/>
                      <a:satMod val="255000"/>
                    </a:srgbClr>
                  </a:gs>
                  <a:gs pos="100000">
                    <a:srgbClr val="5F497A">
                      <a:shade val="20000"/>
                      <a:satMod val="245000"/>
                    </a:srgb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924496" y="2873083"/>
            <a:ext cx="3417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 w="0"/>
                <a:gradFill flip="none">
                  <a:gsLst>
                    <a:gs pos="0">
                      <a:srgbClr val="76923C">
                        <a:tint val="75000"/>
                        <a:shade val="75000"/>
                        <a:satMod val="170000"/>
                      </a:srgbClr>
                    </a:gs>
                    <a:gs pos="49000">
                      <a:srgbClr val="76923C">
                        <a:tint val="88000"/>
                        <a:shade val="65000"/>
                        <a:satMod val="172000"/>
                      </a:srgbClr>
                    </a:gs>
                    <a:gs pos="50000">
                      <a:srgbClr val="76923C">
                        <a:shade val="65000"/>
                        <a:satMod val="130000"/>
                      </a:srgbClr>
                    </a:gs>
                    <a:gs pos="92000">
                      <a:srgbClr val="76923C">
                        <a:shade val="50000"/>
                        <a:satMod val="120000"/>
                      </a:srgbClr>
                    </a:gs>
                    <a:gs pos="100000">
                      <a:srgbClr val="76923C">
                        <a:shade val="48000"/>
                        <a:satMod val="120000"/>
                      </a:srgb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endParaRPr lang="ru-RU" sz="4400" b="1" cap="all" dirty="0">
              <a:ln w="0"/>
              <a:gradFill flip="none">
                <a:gsLst>
                  <a:gs pos="0">
                    <a:srgbClr val="76923C">
                      <a:tint val="75000"/>
                      <a:shade val="75000"/>
                      <a:satMod val="170000"/>
                    </a:srgbClr>
                  </a:gs>
                  <a:gs pos="49000">
                    <a:srgbClr val="76923C">
                      <a:tint val="88000"/>
                      <a:shade val="65000"/>
                      <a:satMod val="172000"/>
                    </a:srgbClr>
                  </a:gs>
                  <a:gs pos="50000">
                    <a:srgbClr val="76923C">
                      <a:shade val="65000"/>
                      <a:satMod val="130000"/>
                    </a:srgbClr>
                  </a:gs>
                  <a:gs pos="92000">
                    <a:srgbClr val="76923C">
                      <a:shade val="50000"/>
                      <a:satMod val="120000"/>
                    </a:srgbClr>
                  </a:gs>
                  <a:gs pos="100000">
                    <a:srgbClr val="76923C">
                      <a:shade val="48000"/>
                      <a:satMod val="120000"/>
                    </a:srgb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132323" y="717084"/>
            <a:ext cx="3417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rgbClr val="5F497A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5F497A">
                        <a:shade val="20000"/>
                        <a:satMod val="245000"/>
                      </a:srgbClr>
                    </a:gs>
                    <a:gs pos="43000">
                      <a:srgbClr val="5F497A">
                        <a:satMod val="255000"/>
                      </a:srgbClr>
                    </a:gs>
                    <a:gs pos="48000">
                      <a:srgbClr val="5F497A">
                        <a:shade val="85000"/>
                        <a:satMod val="255000"/>
                      </a:srgbClr>
                    </a:gs>
                    <a:gs pos="100000">
                      <a:srgbClr val="5F497A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endParaRPr lang="ru-RU" sz="3200" b="1" cap="all" dirty="0">
              <a:ln w="9000" cmpd="sng">
                <a:solidFill>
                  <a:srgbClr val="5F497A">
                    <a:shade val="50000"/>
                    <a:satMod val="120000"/>
                  </a:srgbClr>
                </a:solidFill>
                <a:prstDash val="solid"/>
              </a:ln>
              <a:gradFill>
                <a:gsLst>
                  <a:gs pos="0">
                    <a:srgbClr val="5F497A">
                      <a:shade val="20000"/>
                      <a:satMod val="245000"/>
                    </a:srgbClr>
                  </a:gs>
                  <a:gs pos="43000">
                    <a:srgbClr val="5F497A">
                      <a:satMod val="255000"/>
                    </a:srgbClr>
                  </a:gs>
                  <a:gs pos="48000">
                    <a:srgbClr val="5F497A">
                      <a:shade val="85000"/>
                      <a:satMod val="255000"/>
                    </a:srgbClr>
                  </a:gs>
                  <a:gs pos="100000">
                    <a:srgbClr val="5F497A">
                      <a:shade val="20000"/>
                      <a:satMod val="245000"/>
                    </a:srgb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7524" y="1198403"/>
            <a:ext cx="82809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000714"/>
                </a:solidFill>
              </a:rPr>
              <a:t> </a:t>
            </a:r>
            <a:endParaRPr lang="ru-RU" sz="2800" b="1" dirty="0">
              <a:solidFill>
                <a:srgbClr val="000714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1443841"/>
            <a:ext cx="777686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rgbClr val="000714"/>
              </a:solidFill>
            </a:endParaRPr>
          </a:p>
          <a:p>
            <a:endParaRPr lang="ru-RU" b="1" dirty="0">
              <a:solidFill>
                <a:srgbClr val="000714"/>
              </a:solidFill>
            </a:endParaRPr>
          </a:p>
          <a:p>
            <a:endParaRPr lang="ru-RU" b="1" dirty="0" smtClean="0">
              <a:solidFill>
                <a:srgbClr val="000714"/>
              </a:solidFill>
            </a:endParaRPr>
          </a:p>
          <a:p>
            <a:endParaRPr lang="ru-RU" b="1" dirty="0">
              <a:solidFill>
                <a:srgbClr val="000714"/>
              </a:solidFill>
            </a:endParaRPr>
          </a:p>
          <a:p>
            <a:endParaRPr lang="ru-RU" b="1" dirty="0" smtClean="0">
              <a:solidFill>
                <a:srgbClr val="000714"/>
              </a:solidFill>
            </a:endParaRPr>
          </a:p>
          <a:p>
            <a:r>
              <a:rPr lang="ru-RU" b="1" dirty="0" smtClean="0">
                <a:solidFill>
                  <a:srgbClr val="000714"/>
                </a:solidFill>
              </a:rPr>
              <a:t>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87524" y="1317248"/>
            <a:ext cx="885647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0714"/>
                </a:solidFill>
              </a:rPr>
              <a:t>4.1. В </a:t>
            </a:r>
            <a:r>
              <a:rPr lang="ru-RU" sz="2000" b="1" dirty="0">
                <a:solidFill>
                  <a:srgbClr val="000714"/>
                </a:solidFill>
              </a:rPr>
              <a:t>случае невозможности полного приспособления объекта для нужд МГН </a:t>
            </a:r>
            <a:r>
              <a:rPr lang="ru-RU" sz="2000" b="1" dirty="0" smtClean="0">
                <a:solidFill>
                  <a:srgbClr val="000714"/>
                </a:solidFill>
              </a:rPr>
              <a:t>при реконструкции</a:t>
            </a:r>
            <a:r>
              <a:rPr lang="ru-RU" sz="2000" b="1" dirty="0">
                <a:solidFill>
                  <a:srgbClr val="000714"/>
                </a:solidFill>
              </a:rPr>
              <a:t>, капитальном ремонте зданий и сооружений и т.д., </a:t>
            </a:r>
            <a:r>
              <a:rPr lang="ru-RU" sz="2000" b="1" dirty="0" smtClean="0">
                <a:solidFill>
                  <a:srgbClr val="000714"/>
                </a:solidFill>
              </a:rPr>
              <a:t>следует осуществлять </a:t>
            </a:r>
            <a:r>
              <a:rPr lang="ru-RU" sz="2000" b="1" dirty="0">
                <a:solidFill>
                  <a:srgbClr val="000714"/>
                </a:solidFill>
              </a:rPr>
              <a:t>проектирование в рамках «</a:t>
            </a:r>
            <a:r>
              <a:rPr lang="ru-RU" sz="2000" b="1" u="sng" dirty="0">
                <a:solidFill>
                  <a:srgbClr val="000714"/>
                </a:solidFill>
              </a:rPr>
              <a:t>разумного приспособления»</a:t>
            </a:r>
            <a:r>
              <a:rPr lang="ru-RU" sz="2000" b="1" dirty="0">
                <a:solidFill>
                  <a:srgbClr val="000714"/>
                </a:solidFill>
              </a:rPr>
              <a:t> при </a:t>
            </a:r>
            <a:r>
              <a:rPr lang="ru-RU" sz="2000" b="1" dirty="0" smtClean="0">
                <a:solidFill>
                  <a:srgbClr val="000714"/>
                </a:solidFill>
              </a:rPr>
              <a:t>согласовании задания </a:t>
            </a:r>
            <a:r>
              <a:rPr lang="ru-RU" sz="2000" b="1" dirty="0">
                <a:solidFill>
                  <a:srgbClr val="000714"/>
                </a:solidFill>
              </a:rPr>
              <a:t>на проектирование с территориальными органами социальной </a:t>
            </a:r>
            <a:r>
              <a:rPr lang="ru-RU" sz="2000" b="1" dirty="0" smtClean="0">
                <a:solidFill>
                  <a:srgbClr val="000714"/>
                </a:solidFill>
              </a:rPr>
              <a:t>защиты населения </a:t>
            </a:r>
            <a:r>
              <a:rPr lang="ru-RU" sz="2000" b="1" dirty="0">
                <a:solidFill>
                  <a:srgbClr val="000714"/>
                </a:solidFill>
              </a:rPr>
              <a:t>соответствующего уровня и с учетом мнения общественных </a:t>
            </a:r>
            <a:r>
              <a:rPr lang="ru-RU" sz="2000" b="1" dirty="0" smtClean="0">
                <a:solidFill>
                  <a:srgbClr val="000714"/>
                </a:solidFill>
              </a:rPr>
              <a:t>объединений инвалидов</a:t>
            </a:r>
            <a:r>
              <a:rPr lang="ru-RU" sz="2000" b="1" dirty="0">
                <a:solidFill>
                  <a:srgbClr val="000714"/>
                </a:solidFill>
              </a:rPr>
              <a:t>.</a:t>
            </a:r>
          </a:p>
          <a:p>
            <a:endParaRPr lang="ru-RU" sz="2000" b="1" dirty="0" smtClean="0">
              <a:solidFill>
                <a:srgbClr val="000714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60435" y="1640414"/>
            <a:ext cx="784887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0714"/>
                </a:solidFill>
              </a:rPr>
              <a:t> </a:t>
            </a:r>
            <a:endParaRPr lang="ru-RU" sz="2000" b="1" dirty="0">
              <a:solidFill>
                <a:srgbClr val="000714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74187" y="4941168"/>
            <a:ext cx="516190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rgbClr val="000714"/>
                </a:solidFill>
              </a:rPr>
              <a:t> </a:t>
            </a:r>
            <a:endParaRPr lang="ru-RU" sz="1600" b="1" dirty="0">
              <a:solidFill>
                <a:srgbClr val="000714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55575" y="1443841"/>
            <a:ext cx="756083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0714"/>
                </a:solidFill>
              </a:rPr>
              <a:t> </a:t>
            </a:r>
            <a:endParaRPr lang="ru-RU" sz="2400" b="1" dirty="0">
              <a:solidFill>
                <a:srgbClr val="000714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69141" y="3768918"/>
            <a:ext cx="4572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0714"/>
                </a:solidFill>
              </a:rPr>
              <a:t>СП </a:t>
            </a:r>
            <a:r>
              <a:rPr lang="ru-RU" sz="2400" dirty="0" smtClean="0">
                <a:solidFill>
                  <a:srgbClr val="000714"/>
                </a:solidFill>
              </a:rPr>
              <a:t>59.13330.2016  "</a:t>
            </a:r>
            <a:r>
              <a:rPr lang="ru-RU" sz="2400" dirty="0">
                <a:solidFill>
                  <a:srgbClr val="000714"/>
                </a:solidFill>
              </a:rPr>
              <a:t>Доступность зданий и сооружений для маломобильных групп населения".</a:t>
            </a:r>
          </a:p>
        </p:txBody>
      </p:sp>
    </p:spTree>
    <p:extLst>
      <p:ext uri="{BB962C8B-B14F-4D97-AF65-F5344CB8AC3E}">
        <p14:creationId xmlns:p14="http://schemas.microsoft.com/office/powerpoint/2010/main" xmlns="" val="22329919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/>
          <p:nvPr/>
        </p:nvPicPr>
        <p:blipFill>
          <a:blip r:embed="rId2" cstate="print"/>
          <a:srcRect t="13105" r="2352" b="71795"/>
          <a:stretch>
            <a:fillRect/>
          </a:stretch>
        </p:blipFill>
        <p:spPr bwMode="auto">
          <a:xfrm>
            <a:off x="0" y="404664"/>
            <a:ext cx="9144000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53225" y="1709529"/>
            <a:ext cx="8261404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003399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r>
              <a:rPr lang="ru-RU" sz="2000" b="1" dirty="0" smtClean="0">
                <a:solidFill>
                  <a:srgbClr val="003399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Министерство социальной политики и труда Удмуртской Республики является исполнительным органом государственной власти Удмуртской Республики, уполномоченным на осуществление:</a:t>
            </a:r>
            <a:r>
              <a:rPr lang="ru-RU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ru-RU" sz="2000" dirty="0" smtClean="0">
                <a:solidFill>
                  <a:srgbClr val="2D2D2D"/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lang="ru-RU" sz="2000" dirty="0" smtClean="0">
                <a:solidFill>
                  <a:srgbClr val="2D2D2D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регионального государственного контроля (надзора) в сфере социального обслуживания граждан, включая государственный контроль (надзор) за обеспечением доступности для инвалидов объектов социальной инфраструктуры и предоставляемых услуг; </a:t>
            </a:r>
            <a:r>
              <a:rPr lang="ru-RU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ru-RU" sz="2000" dirty="0" smtClean="0">
                <a:solidFill>
                  <a:srgbClr val="2D2D2D"/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lang="ru-RU" sz="2000" dirty="0" smtClean="0">
                <a:solidFill>
                  <a:srgbClr val="2D2D2D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надзора и контроля за приемом на работу инвалидов в пределах установленной квоты с правом проведения проверок, выдачи обязательных для исполнения предписаний и составления протоколов.</a:t>
            </a:r>
            <a:endParaRPr lang="ru-RU" sz="2000" dirty="0"/>
          </a:p>
        </p:txBody>
      </p:sp>
    </p:spTree>
    <p:extLst>
      <p:ext uri="{BB962C8B-B14F-4D97-AF65-F5344CB8AC3E}">
        <p14:creationId xmlns="" xmlns:p14="http://schemas.microsoft.com/office/powerpoint/2010/main" val="2659983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1"/>
            <a:ext cx="9144000" cy="1178749"/>
          </a:xfrm>
          <a:solidFill>
            <a:srgbClr val="92D050"/>
          </a:solidFill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Требования ФЗ </a:t>
            </a:r>
            <a:br>
              <a:rPr lang="ru-RU" sz="32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«О социальной защите инвалидов в РФ»</a:t>
            </a:r>
            <a:endParaRPr lang="ru-RU" sz="3200" b="1" dirty="0" smtClean="0">
              <a:ln>
                <a:solidFill>
                  <a:schemeClr val="accent3">
                    <a:lumMod val="75000"/>
                  </a:schemeClr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921494"/>
            <a:ext cx="4248472" cy="147732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rgbClr val="5F497A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5F497A">
                        <a:shade val="20000"/>
                        <a:satMod val="245000"/>
                      </a:srgbClr>
                    </a:gs>
                    <a:gs pos="43000">
                      <a:srgbClr val="5F497A">
                        <a:satMod val="255000"/>
                      </a:srgbClr>
                    </a:gs>
                    <a:gs pos="48000">
                      <a:srgbClr val="5F497A">
                        <a:shade val="85000"/>
                        <a:satMod val="255000"/>
                      </a:srgbClr>
                    </a:gs>
                    <a:gs pos="100000">
                      <a:srgbClr val="5F497A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4000" b="1" cap="all" dirty="0" smtClean="0">
                <a:ln w="9000" cmpd="sng">
                  <a:solidFill>
                    <a:srgbClr val="5F497A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5F497A">
                        <a:shade val="20000"/>
                        <a:satMod val="245000"/>
                      </a:srgbClr>
                    </a:gs>
                    <a:gs pos="43000">
                      <a:srgbClr val="5F497A">
                        <a:satMod val="255000"/>
                      </a:srgbClr>
                    </a:gs>
                    <a:gs pos="48000">
                      <a:srgbClr val="5F497A">
                        <a:shade val="85000"/>
                        <a:satMod val="255000"/>
                      </a:srgbClr>
                    </a:gs>
                    <a:gs pos="100000">
                      <a:srgbClr val="5F497A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</a:p>
          <a:p>
            <a:pPr algn="ctr"/>
            <a:r>
              <a:rPr lang="ru-RU" sz="3600" b="1" cap="all" dirty="0" smtClean="0">
                <a:ln w="9000" cmpd="sng">
                  <a:solidFill>
                    <a:srgbClr val="5F497A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5F497A">
                        <a:shade val="20000"/>
                        <a:satMod val="245000"/>
                      </a:srgbClr>
                    </a:gs>
                    <a:gs pos="43000">
                      <a:srgbClr val="5F497A">
                        <a:satMod val="255000"/>
                      </a:srgbClr>
                    </a:gs>
                    <a:gs pos="48000">
                      <a:srgbClr val="5F497A">
                        <a:shade val="85000"/>
                        <a:satMod val="255000"/>
                      </a:srgbClr>
                    </a:gs>
                    <a:gs pos="100000">
                      <a:srgbClr val="5F497A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endParaRPr lang="ru-RU" sz="3600" b="1" cap="all" dirty="0">
              <a:ln w="9000" cmpd="sng">
                <a:solidFill>
                  <a:srgbClr val="5F497A">
                    <a:shade val="50000"/>
                    <a:satMod val="120000"/>
                  </a:srgbClr>
                </a:solidFill>
                <a:prstDash val="solid"/>
              </a:ln>
              <a:gradFill>
                <a:gsLst>
                  <a:gs pos="0">
                    <a:srgbClr val="5F497A">
                      <a:shade val="20000"/>
                      <a:satMod val="245000"/>
                    </a:srgbClr>
                  </a:gs>
                  <a:gs pos="43000">
                    <a:srgbClr val="5F497A">
                      <a:satMod val="255000"/>
                    </a:srgbClr>
                  </a:gs>
                  <a:gs pos="48000">
                    <a:srgbClr val="5F497A">
                      <a:shade val="85000"/>
                      <a:satMod val="255000"/>
                    </a:srgbClr>
                  </a:gs>
                  <a:gs pos="100000">
                    <a:srgbClr val="5F497A">
                      <a:shade val="20000"/>
                      <a:satMod val="245000"/>
                    </a:srgb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924496" y="2873083"/>
            <a:ext cx="3417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 w="0"/>
                <a:gradFill flip="none">
                  <a:gsLst>
                    <a:gs pos="0">
                      <a:srgbClr val="76923C">
                        <a:tint val="75000"/>
                        <a:shade val="75000"/>
                        <a:satMod val="170000"/>
                      </a:srgbClr>
                    </a:gs>
                    <a:gs pos="49000">
                      <a:srgbClr val="76923C">
                        <a:tint val="88000"/>
                        <a:shade val="65000"/>
                        <a:satMod val="172000"/>
                      </a:srgbClr>
                    </a:gs>
                    <a:gs pos="50000">
                      <a:srgbClr val="76923C">
                        <a:shade val="65000"/>
                        <a:satMod val="130000"/>
                      </a:srgbClr>
                    </a:gs>
                    <a:gs pos="92000">
                      <a:srgbClr val="76923C">
                        <a:shade val="50000"/>
                        <a:satMod val="120000"/>
                      </a:srgbClr>
                    </a:gs>
                    <a:gs pos="100000">
                      <a:srgbClr val="76923C">
                        <a:shade val="48000"/>
                        <a:satMod val="120000"/>
                      </a:srgb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endParaRPr lang="ru-RU" sz="4400" b="1" cap="all" dirty="0">
              <a:ln w="0"/>
              <a:gradFill flip="none">
                <a:gsLst>
                  <a:gs pos="0">
                    <a:srgbClr val="76923C">
                      <a:tint val="75000"/>
                      <a:shade val="75000"/>
                      <a:satMod val="170000"/>
                    </a:srgbClr>
                  </a:gs>
                  <a:gs pos="49000">
                    <a:srgbClr val="76923C">
                      <a:tint val="88000"/>
                      <a:shade val="65000"/>
                      <a:satMod val="172000"/>
                    </a:srgbClr>
                  </a:gs>
                  <a:gs pos="50000">
                    <a:srgbClr val="76923C">
                      <a:shade val="65000"/>
                      <a:satMod val="130000"/>
                    </a:srgbClr>
                  </a:gs>
                  <a:gs pos="92000">
                    <a:srgbClr val="76923C">
                      <a:shade val="50000"/>
                      <a:satMod val="120000"/>
                    </a:srgbClr>
                  </a:gs>
                  <a:gs pos="100000">
                    <a:srgbClr val="76923C">
                      <a:shade val="48000"/>
                      <a:satMod val="120000"/>
                    </a:srgb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132323" y="717084"/>
            <a:ext cx="3417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rgbClr val="5F497A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5F497A">
                        <a:shade val="20000"/>
                        <a:satMod val="245000"/>
                      </a:srgbClr>
                    </a:gs>
                    <a:gs pos="43000">
                      <a:srgbClr val="5F497A">
                        <a:satMod val="255000"/>
                      </a:srgbClr>
                    </a:gs>
                    <a:gs pos="48000">
                      <a:srgbClr val="5F497A">
                        <a:shade val="85000"/>
                        <a:satMod val="255000"/>
                      </a:srgbClr>
                    </a:gs>
                    <a:gs pos="100000">
                      <a:srgbClr val="5F497A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endParaRPr lang="ru-RU" sz="3200" b="1" cap="all" dirty="0">
              <a:ln w="9000" cmpd="sng">
                <a:solidFill>
                  <a:srgbClr val="5F497A">
                    <a:shade val="50000"/>
                    <a:satMod val="120000"/>
                  </a:srgbClr>
                </a:solidFill>
                <a:prstDash val="solid"/>
              </a:ln>
              <a:gradFill>
                <a:gsLst>
                  <a:gs pos="0">
                    <a:srgbClr val="5F497A">
                      <a:shade val="20000"/>
                      <a:satMod val="245000"/>
                    </a:srgbClr>
                  </a:gs>
                  <a:gs pos="43000">
                    <a:srgbClr val="5F497A">
                      <a:satMod val="255000"/>
                    </a:srgbClr>
                  </a:gs>
                  <a:gs pos="48000">
                    <a:srgbClr val="5F497A">
                      <a:shade val="85000"/>
                      <a:satMod val="255000"/>
                    </a:srgbClr>
                  </a:gs>
                  <a:gs pos="100000">
                    <a:srgbClr val="5F497A">
                      <a:shade val="20000"/>
                      <a:satMod val="245000"/>
                    </a:srgb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7524" y="1198403"/>
            <a:ext cx="82809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000714"/>
                </a:solidFill>
              </a:rPr>
              <a:t> </a:t>
            </a:r>
            <a:endParaRPr lang="ru-RU" sz="2800" b="1" dirty="0">
              <a:solidFill>
                <a:srgbClr val="000714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1443841"/>
            <a:ext cx="777686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rgbClr val="000714"/>
              </a:solidFill>
            </a:endParaRPr>
          </a:p>
          <a:p>
            <a:endParaRPr lang="ru-RU" b="1" dirty="0">
              <a:solidFill>
                <a:srgbClr val="000714"/>
              </a:solidFill>
            </a:endParaRPr>
          </a:p>
          <a:p>
            <a:endParaRPr lang="ru-RU" b="1" dirty="0" smtClean="0">
              <a:solidFill>
                <a:srgbClr val="000714"/>
              </a:solidFill>
            </a:endParaRPr>
          </a:p>
          <a:p>
            <a:endParaRPr lang="ru-RU" b="1" dirty="0">
              <a:solidFill>
                <a:srgbClr val="000714"/>
              </a:solidFill>
            </a:endParaRPr>
          </a:p>
          <a:p>
            <a:endParaRPr lang="ru-RU" b="1" dirty="0" smtClean="0">
              <a:solidFill>
                <a:srgbClr val="000714"/>
              </a:solidFill>
            </a:endParaRPr>
          </a:p>
          <a:p>
            <a:r>
              <a:rPr lang="ru-RU" b="1" dirty="0" smtClean="0">
                <a:solidFill>
                  <a:srgbClr val="000714"/>
                </a:solidFill>
              </a:rPr>
              <a:t>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87524" y="1317248"/>
            <a:ext cx="88564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0714"/>
                </a:solidFill>
              </a:rPr>
              <a:t> </a:t>
            </a:r>
            <a:endParaRPr lang="ru-RU" sz="2000" b="1" dirty="0">
              <a:solidFill>
                <a:srgbClr val="000714"/>
              </a:solidFill>
            </a:endParaRPr>
          </a:p>
          <a:p>
            <a:endParaRPr lang="ru-RU" sz="2000" b="1" dirty="0" smtClean="0">
              <a:solidFill>
                <a:srgbClr val="000714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60435" y="1640414"/>
            <a:ext cx="784887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0714"/>
                </a:solidFill>
              </a:rPr>
              <a:t> </a:t>
            </a:r>
            <a:endParaRPr lang="ru-RU" sz="2000" b="1" dirty="0">
              <a:solidFill>
                <a:srgbClr val="000714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74187" y="4941168"/>
            <a:ext cx="516190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rgbClr val="000714"/>
                </a:solidFill>
              </a:rPr>
              <a:t> </a:t>
            </a:r>
            <a:endParaRPr lang="ru-RU" sz="1600" b="1" dirty="0">
              <a:solidFill>
                <a:srgbClr val="000714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55575" y="1443841"/>
            <a:ext cx="756083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0714"/>
                </a:solidFill>
              </a:rPr>
              <a:t> </a:t>
            </a:r>
            <a:endParaRPr lang="ru-RU" sz="2400" b="1" dirty="0">
              <a:solidFill>
                <a:srgbClr val="000714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69141" y="4653136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>
                <a:solidFill>
                  <a:srgbClr val="000714"/>
                </a:solidFill>
              </a:rPr>
              <a:t> </a:t>
            </a:r>
            <a:endParaRPr lang="ru-RU" sz="2400" dirty="0">
              <a:solidFill>
                <a:srgbClr val="000714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69140" y="1317247"/>
            <a:ext cx="825133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	В случаях, если существующие  ОСИ </a:t>
            </a:r>
            <a:r>
              <a:rPr kumimoji="0" lang="ru-RU" sz="2200" b="1" i="0" u="sng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невозможно полностью приспособить с учетом потребностей инвалидов</a:t>
            </a:r>
            <a:r>
              <a:rPr kumimoji="0" lang="ru-RU" sz="2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, собственники этих объектов </a:t>
            </a:r>
            <a:r>
              <a:rPr kumimoji="0" lang="ru-RU" sz="2200" b="1" i="0" u="sng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до их реконструкции или капитального ремонта</a:t>
            </a:r>
            <a:r>
              <a:rPr kumimoji="0" lang="ru-RU" sz="2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должны принимать </a:t>
            </a:r>
            <a:r>
              <a:rPr kumimoji="0" lang="ru-RU" sz="2200" b="1" i="0" u="sng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согласованные с одним из общественных объединений инвалидов</a:t>
            </a:r>
            <a:r>
              <a:rPr kumimoji="0" lang="ru-RU" sz="2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, осуществляющих свою деятельность на территории поселения, муниципального района, городского округа, </a:t>
            </a:r>
            <a:r>
              <a:rPr kumimoji="0" lang="ru-RU" sz="2200" b="1" i="0" u="sng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меры для обеспечения доступа инвалидов к месту предоставления услуги либо, когда это возможно, обеспечить предоставление необходимых услуг по месту жительства инвалида или в дистанционном режиме.</a:t>
            </a:r>
            <a:endParaRPr kumimoji="0" lang="ru-RU" sz="2200" b="1" i="0" u="sng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737967" y="5743839"/>
            <a:ext cx="708674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dirty="0"/>
              <a:t>Статья 15. Обеспечение беспрепятственного доступа инвалидов к объектам социальной, инженерной и транспортной инфраструктур</a:t>
            </a:r>
          </a:p>
        </p:txBody>
      </p:sp>
    </p:spTree>
    <p:extLst>
      <p:ext uri="{BB962C8B-B14F-4D97-AF65-F5344CB8AC3E}">
        <p14:creationId xmlns:p14="http://schemas.microsoft.com/office/powerpoint/2010/main" xmlns="" val="19863876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1"/>
            <a:ext cx="9144000" cy="1178749"/>
          </a:xfrm>
          <a:solidFill>
            <a:srgbClr val="92D050"/>
          </a:solidFill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Действующие объекты</a:t>
            </a:r>
            <a:endParaRPr lang="ru-RU" sz="3600" b="1" dirty="0" smtClean="0">
              <a:ln>
                <a:solidFill>
                  <a:schemeClr val="accent3">
                    <a:lumMod val="75000"/>
                  </a:schemeClr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921494"/>
            <a:ext cx="4248472" cy="147732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rgbClr val="5F497A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5F497A">
                        <a:shade val="20000"/>
                        <a:satMod val="245000"/>
                      </a:srgbClr>
                    </a:gs>
                    <a:gs pos="43000">
                      <a:srgbClr val="5F497A">
                        <a:satMod val="255000"/>
                      </a:srgbClr>
                    </a:gs>
                    <a:gs pos="48000">
                      <a:srgbClr val="5F497A">
                        <a:shade val="85000"/>
                        <a:satMod val="255000"/>
                      </a:srgbClr>
                    </a:gs>
                    <a:gs pos="100000">
                      <a:srgbClr val="5F497A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4000" b="1" cap="all" dirty="0" smtClean="0">
                <a:ln w="9000" cmpd="sng">
                  <a:solidFill>
                    <a:srgbClr val="5F497A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5F497A">
                        <a:shade val="20000"/>
                        <a:satMod val="245000"/>
                      </a:srgbClr>
                    </a:gs>
                    <a:gs pos="43000">
                      <a:srgbClr val="5F497A">
                        <a:satMod val="255000"/>
                      </a:srgbClr>
                    </a:gs>
                    <a:gs pos="48000">
                      <a:srgbClr val="5F497A">
                        <a:shade val="85000"/>
                        <a:satMod val="255000"/>
                      </a:srgbClr>
                    </a:gs>
                    <a:gs pos="100000">
                      <a:srgbClr val="5F497A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</a:p>
          <a:p>
            <a:pPr algn="ctr"/>
            <a:r>
              <a:rPr lang="ru-RU" sz="3600" b="1" cap="all" dirty="0" smtClean="0">
                <a:ln w="9000" cmpd="sng">
                  <a:solidFill>
                    <a:srgbClr val="5F497A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5F497A">
                        <a:shade val="20000"/>
                        <a:satMod val="245000"/>
                      </a:srgbClr>
                    </a:gs>
                    <a:gs pos="43000">
                      <a:srgbClr val="5F497A">
                        <a:satMod val="255000"/>
                      </a:srgbClr>
                    </a:gs>
                    <a:gs pos="48000">
                      <a:srgbClr val="5F497A">
                        <a:shade val="85000"/>
                        <a:satMod val="255000"/>
                      </a:srgbClr>
                    </a:gs>
                    <a:gs pos="100000">
                      <a:srgbClr val="5F497A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endParaRPr lang="ru-RU" sz="3600" b="1" cap="all" dirty="0">
              <a:ln w="9000" cmpd="sng">
                <a:solidFill>
                  <a:srgbClr val="5F497A">
                    <a:shade val="50000"/>
                    <a:satMod val="120000"/>
                  </a:srgbClr>
                </a:solidFill>
                <a:prstDash val="solid"/>
              </a:ln>
              <a:gradFill>
                <a:gsLst>
                  <a:gs pos="0">
                    <a:srgbClr val="5F497A">
                      <a:shade val="20000"/>
                      <a:satMod val="245000"/>
                    </a:srgbClr>
                  </a:gs>
                  <a:gs pos="43000">
                    <a:srgbClr val="5F497A">
                      <a:satMod val="255000"/>
                    </a:srgbClr>
                  </a:gs>
                  <a:gs pos="48000">
                    <a:srgbClr val="5F497A">
                      <a:shade val="85000"/>
                      <a:satMod val="255000"/>
                    </a:srgbClr>
                  </a:gs>
                  <a:gs pos="100000">
                    <a:srgbClr val="5F497A">
                      <a:shade val="20000"/>
                      <a:satMod val="245000"/>
                    </a:srgb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924496" y="2873083"/>
            <a:ext cx="3417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 w="0"/>
                <a:gradFill flip="none">
                  <a:gsLst>
                    <a:gs pos="0">
                      <a:srgbClr val="76923C">
                        <a:tint val="75000"/>
                        <a:shade val="75000"/>
                        <a:satMod val="170000"/>
                      </a:srgbClr>
                    </a:gs>
                    <a:gs pos="49000">
                      <a:srgbClr val="76923C">
                        <a:tint val="88000"/>
                        <a:shade val="65000"/>
                        <a:satMod val="172000"/>
                      </a:srgbClr>
                    </a:gs>
                    <a:gs pos="50000">
                      <a:srgbClr val="76923C">
                        <a:shade val="65000"/>
                        <a:satMod val="130000"/>
                      </a:srgbClr>
                    </a:gs>
                    <a:gs pos="92000">
                      <a:srgbClr val="76923C">
                        <a:shade val="50000"/>
                        <a:satMod val="120000"/>
                      </a:srgbClr>
                    </a:gs>
                    <a:gs pos="100000">
                      <a:srgbClr val="76923C">
                        <a:shade val="48000"/>
                        <a:satMod val="120000"/>
                      </a:srgb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endParaRPr lang="ru-RU" sz="4400" b="1" cap="all" dirty="0">
              <a:ln w="0"/>
              <a:gradFill flip="none">
                <a:gsLst>
                  <a:gs pos="0">
                    <a:srgbClr val="76923C">
                      <a:tint val="75000"/>
                      <a:shade val="75000"/>
                      <a:satMod val="170000"/>
                    </a:srgbClr>
                  </a:gs>
                  <a:gs pos="49000">
                    <a:srgbClr val="76923C">
                      <a:tint val="88000"/>
                      <a:shade val="65000"/>
                      <a:satMod val="172000"/>
                    </a:srgbClr>
                  </a:gs>
                  <a:gs pos="50000">
                    <a:srgbClr val="76923C">
                      <a:shade val="65000"/>
                      <a:satMod val="130000"/>
                    </a:srgbClr>
                  </a:gs>
                  <a:gs pos="92000">
                    <a:srgbClr val="76923C">
                      <a:shade val="50000"/>
                      <a:satMod val="120000"/>
                    </a:srgbClr>
                  </a:gs>
                  <a:gs pos="100000">
                    <a:srgbClr val="76923C">
                      <a:shade val="48000"/>
                      <a:satMod val="120000"/>
                    </a:srgb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132323" y="717084"/>
            <a:ext cx="3417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rgbClr val="5F497A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5F497A">
                        <a:shade val="20000"/>
                        <a:satMod val="245000"/>
                      </a:srgbClr>
                    </a:gs>
                    <a:gs pos="43000">
                      <a:srgbClr val="5F497A">
                        <a:satMod val="255000"/>
                      </a:srgbClr>
                    </a:gs>
                    <a:gs pos="48000">
                      <a:srgbClr val="5F497A">
                        <a:shade val="85000"/>
                        <a:satMod val="255000"/>
                      </a:srgbClr>
                    </a:gs>
                    <a:gs pos="100000">
                      <a:srgbClr val="5F497A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endParaRPr lang="ru-RU" sz="3200" b="1" cap="all" dirty="0">
              <a:ln w="9000" cmpd="sng">
                <a:solidFill>
                  <a:srgbClr val="5F497A">
                    <a:shade val="50000"/>
                    <a:satMod val="120000"/>
                  </a:srgbClr>
                </a:solidFill>
                <a:prstDash val="solid"/>
              </a:ln>
              <a:gradFill>
                <a:gsLst>
                  <a:gs pos="0">
                    <a:srgbClr val="5F497A">
                      <a:shade val="20000"/>
                      <a:satMod val="245000"/>
                    </a:srgbClr>
                  </a:gs>
                  <a:gs pos="43000">
                    <a:srgbClr val="5F497A">
                      <a:satMod val="255000"/>
                    </a:srgbClr>
                  </a:gs>
                  <a:gs pos="48000">
                    <a:srgbClr val="5F497A">
                      <a:shade val="85000"/>
                      <a:satMod val="255000"/>
                    </a:srgbClr>
                  </a:gs>
                  <a:gs pos="100000">
                    <a:srgbClr val="5F497A">
                      <a:shade val="20000"/>
                      <a:satMod val="245000"/>
                    </a:srgb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7524" y="1198403"/>
            <a:ext cx="82809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000714"/>
                </a:solidFill>
              </a:rPr>
              <a:t> </a:t>
            </a:r>
            <a:endParaRPr lang="ru-RU" sz="2800" b="1" dirty="0">
              <a:solidFill>
                <a:srgbClr val="000714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1443841"/>
            <a:ext cx="777686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rgbClr val="000714"/>
              </a:solidFill>
            </a:endParaRPr>
          </a:p>
          <a:p>
            <a:endParaRPr lang="ru-RU" b="1" dirty="0">
              <a:solidFill>
                <a:srgbClr val="000714"/>
              </a:solidFill>
            </a:endParaRPr>
          </a:p>
          <a:p>
            <a:endParaRPr lang="ru-RU" b="1" dirty="0" smtClean="0">
              <a:solidFill>
                <a:srgbClr val="000714"/>
              </a:solidFill>
            </a:endParaRPr>
          </a:p>
          <a:p>
            <a:endParaRPr lang="ru-RU" b="1" dirty="0">
              <a:solidFill>
                <a:srgbClr val="000714"/>
              </a:solidFill>
            </a:endParaRPr>
          </a:p>
          <a:p>
            <a:endParaRPr lang="ru-RU" b="1" dirty="0" smtClean="0">
              <a:solidFill>
                <a:srgbClr val="000714"/>
              </a:solidFill>
            </a:endParaRPr>
          </a:p>
          <a:p>
            <a:r>
              <a:rPr lang="ru-RU" b="1" dirty="0" smtClean="0">
                <a:solidFill>
                  <a:srgbClr val="000714"/>
                </a:solidFill>
              </a:rPr>
              <a:t>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259632" y="1317248"/>
            <a:ext cx="788436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0714"/>
                </a:solidFill>
              </a:rPr>
              <a:t> </a:t>
            </a:r>
            <a:endParaRPr lang="ru-RU" sz="2000" b="1" dirty="0">
              <a:solidFill>
                <a:srgbClr val="000714"/>
              </a:solidFill>
            </a:endParaRPr>
          </a:p>
          <a:p>
            <a:r>
              <a:rPr lang="ru-RU" sz="2400" b="1" dirty="0" smtClean="0">
                <a:solidFill>
                  <a:srgbClr val="FF0000"/>
                </a:solidFill>
              </a:rPr>
              <a:t>Пути «</a:t>
            </a:r>
            <a:r>
              <a:rPr lang="ru-RU" sz="2400" b="1" dirty="0">
                <a:solidFill>
                  <a:srgbClr val="FF0000"/>
                </a:solidFill>
              </a:rPr>
              <a:t>р</a:t>
            </a:r>
            <a:r>
              <a:rPr lang="ru-RU" sz="2400" b="1" dirty="0" smtClean="0">
                <a:solidFill>
                  <a:srgbClr val="FF0000"/>
                </a:solidFill>
              </a:rPr>
              <a:t>азумного приспособления»: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60435" y="1640414"/>
            <a:ext cx="784887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0714"/>
                </a:solidFill>
              </a:rPr>
              <a:t> </a:t>
            </a:r>
            <a:endParaRPr lang="ru-RU" sz="2000" b="1" dirty="0">
              <a:solidFill>
                <a:srgbClr val="000714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74187" y="4941168"/>
            <a:ext cx="516190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rgbClr val="000714"/>
                </a:solidFill>
              </a:rPr>
              <a:t> </a:t>
            </a:r>
            <a:endParaRPr lang="ru-RU" sz="1600" b="1" dirty="0">
              <a:solidFill>
                <a:srgbClr val="000714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60435" y="2374195"/>
            <a:ext cx="756083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0714"/>
                </a:solidFill>
              </a:rPr>
              <a:t> </a:t>
            </a:r>
            <a:endParaRPr lang="ru-RU" sz="2400" b="1" dirty="0">
              <a:solidFill>
                <a:srgbClr val="000714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69141" y="4653136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>
                <a:solidFill>
                  <a:srgbClr val="000714"/>
                </a:solidFill>
              </a:rPr>
              <a:t> </a:t>
            </a:r>
            <a:endParaRPr lang="ru-RU" sz="2400" dirty="0">
              <a:solidFill>
                <a:srgbClr val="000714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72189" y="2352049"/>
            <a:ext cx="777686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Tx/>
              <a:buChar char="-"/>
            </a:pPr>
            <a:r>
              <a:rPr lang="ru-RU" sz="2400" b="1" dirty="0" smtClean="0">
                <a:solidFill>
                  <a:srgbClr val="000714"/>
                </a:solidFill>
              </a:rPr>
              <a:t>обеспечения </a:t>
            </a:r>
            <a:r>
              <a:rPr lang="ru-RU" sz="2400" b="1" dirty="0">
                <a:solidFill>
                  <a:srgbClr val="000714"/>
                </a:solidFill>
              </a:rPr>
              <a:t>доступа инвалидов к месту предоставления </a:t>
            </a:r>
            <a:r>
              <a:rPr lang="ru-RU" sz="2400" b="1" dirty="0" smtClean="0">
                <a:solidFill>
                  <a:srgbClr val="000714"/>
                </a:solidFill>
              </a:rPr>
              <a:t>услуги</a:t>
            </a:r>
          </a:p>
          <a:p>
            <a:endParaRPr lang="ru-RU" sz="2400" b="1" dirty="0">
              <a:solidFill>
                <a:srgbClr val="000714"/>
              </a:solidFill>
            </a:endParaRPr>
          </a:p>
          <a:p>
            <a:pPr marL="342900" indent="-342900">
              <a:buFontTx/>
              <a:buChar char="-"/>
            </a:pPr>
            <a:r>
              <a:rPr lang="ru-RU" sz="2400" b="1" dirty="0" smtClean="0">
                <a:solidFill>
                  <a:srgbClr val="000714"/>
                </a:solidFill>
              </a:rPr>
              <a:t>предоставления </a:t>
            </a:r>
            <a:r>
              <a:rPr lang="ru-RU" sz="2400" b="1" dirty="0">
                <a:solidFill>
                  <a:srgbClr val="000714"/>
                </a:solidFill>
              </a:rPr>
              <a:t>необходимых услуг по месту жительства инвалида (</a:t>
            </a:r>
            <a:r>
              <a:rPr lang="ru-RU" sz="2400" b="1" dirty="0" smtClean="0">
                <a:solidFill>
                  <a:srgbClr val="000714"/>
                </a:solidFill>
              </a:rPr>
              <a:t>в ином месте его пребывания)</a:t>
            </a:r>
          </a:p>
          <a:p>
            <a:pPr marL="342900" indent="-342900">
              <a:buFontTx/>
              <a:buChar char="-"/>
            </a:pPr>
            <a:endParaRPr lang="ru-RU" sz="2400" b="1" dirty="0">
              <a:solidFill>
                <a:srgbClr val="000714"/>
              </a:solidFill>
            </a:endParaRPr>
          </a:p>
          <a:p>
            <a:pPr marL="342900" indent="-342900">
              <a:buFontTx/>
              <a:buChar char="-"/>
            </a:pPr>
            <a:r>
              <a:rPr lang="ru-RU" sz="2400" b="1" dirty="0" smtClean="0">
                <a:solidFill>
                  <a:srgbClr val="000714"/>
                </a:solidFill>
              </a:rPr>
              <a:t>предоставления </a:t>
            </a:r>
            <a:r>
              <a:rPr lang="ru-RU" sz="2400" b="1" dirty="0">
                <a:solidFill>
                  <a:srgbClr val="000714"/>
                </a:solidFill>
              </a:rPr>
              <a:t>услуг в дистанционном режиме </a:t>
            </a:r>
            <a:r>
              <a:rPr lang="ru-RU" sz="2400" b="1" dirty="0" smtClean="0">
                <a:solidFill>
                  <a:srgbClr val="000714"/>
                </a:solidFill>
              </a:rPr>
              <a:t> (</a:t>
            </a:r>
            <a:r>
              <a:rPr lang="ru-RU" sz="2400" b="1" dirty="0">
                <a:solidFill>
                  <a:srgbClr val="000714"/>
                </a:solidFill>
              </a:rPr>
              <a:t>где это возможно).</a:t>
            </a:r>
          </a:p>
        </p:txBody>
      </p:sp>
    </p:spTree>
    <p:extLst>
      <p:ext uri="{BB962C8B-B14F-4D97-AF65-F5344CB8AC3E}">
        <p14:creationId xmlns:p14="http://schemas.microsoft.com/office/powerpoint/2010/main" xmlns="" val="25259861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793" y="112142"/>
            <a:ext cx="9144793" cy="88852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54442" y="1216551"/>
            <a:ext cx="86351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«СП 59.13330.</a:t>
            </a:r>
            <a:r>
              <a:rPr lang="ru-RU" dirty="0" smtClean="0">
                <a:solidFill>
                  <a:schemeClr val="accent2"/>
                </a:solidFill>
              </a:rPr>
              <a:t>2012</a:t>
            </a:r>
            <a:r>
              <a:rPr lang="ru-RU" dirty="0" smtClean="0"/>
              <a:t>. Свод правил. Доступность зданий и сооружений для </a:t>
            </a:r>
            <a:r>
              <a:rPr lang="ru-RU" dirty="0" err="1" smtClean="0"/>
              <a:t>маломобильных</a:t>
            </a:r>
            <a:r>
              <a:rPr lang="ru-RU" dirty="0" smtClean="0"/>
              <a:t> групп населения. Актуализированная редакция </a:t>
            </a:r>
            <a:r>
              <a:rPr lang="ru-RU" dirty="0" err="1" smtClean="0"/>
              <a:t>СНиП</a:t>
            </a:r>
            <a:r>
              <a:rPr lang="ru-RU" dirty="0" smtClean="0"/>
              <a:t> 35-01-2001»</a:t>
            </a:r>
            <a:br>
              <a:rPr lang="ru-RU" dirty="0" smtClean="0"/>
            </a:br>
            <a:r>
              <a:rPr lang="ru-RU" dirty="0" smtClean="0"/>
              <a:t>(утв. Приказом </a:t>
            </a:r>
            <a:r>
              <a:rPr lang="ru-RU" dirty="0" err="1" smtClean="0"/>
              <a:t>Минрегиона</a:t>
            </a:r>
            <a:r>
              <a:rPr lang="ru-RU" dirty="0" smtClean="0"/>
              <a:t> России от 27.12.2011 № 605)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62393" y="2651878"/>
            <a:ext cx="855560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«СП 59.13330.</a:t>
            </a:r>
            <a:r>
              <a:rPr lang="ru-RU" dirty="0" smtClean="0">
                <a:solidFill>
                  <a:schemeClr val="accent2"/>
                </a:solidFill>
              </a:rPr>
              <a:t>2016</a:t>
            </a:r>
            <a:r>
              <a:rPr lang="ru-RU" dirty="0" smtClean="0"/>
              <a:t>. Свод правил. Доступность зданий и сооружений для </a:t>
            </a:r>
            <a:r>
              <a:rPr lang="ru-RU" dirty="0" err="1" smtClean="0"/>
              <a:t>маломобильных</a:t>
            </a:r>
            <a:r>
              <a:rPr lang="ru-RU" dirty="0" smtClean="0"/>
              <a:t> групп населения. Актуализированная редакция </a:t>
            </a:r>
            <a:r>
              <a:rPr lang="ru-RU" dirty="0" err="1" smtClean="0"/>
              <a:t>СНиП</a:t>
            </a:r>
            <a:r>
              <a:rPr lang="ru-RU" dirty="0" smtClean="0"/>
              <a:t> 35-01-2001»</a:t>
            </a:r>
            <a:br>
              <a:rPr lang="ru-RU" dirty="0" smtClean="0"/>
            </a:br>
            <a:r>
              <a:rPr lang="ru-RU" dirty="0" smtClean="0"/>
              <a:t>(утв. Приказом Минстроя России от 14.11.2016 № 798/</a:t>
            </a:r>
            <a:r>
              <a:rPr lang="ru-RU" dirty="0" err="1" smtClean="0"/>
              <a:t>пр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70344" y="4063148"/>
            <a:ext cx="855560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Постановление Правительства Российской Федерации от 26.12.2014 № 1521 «Об утверждении перечня национальных стандартов и сводов правил (частей таких стандартов и сводов правил), в результате применения которых </a:t>
            </a:r>
          </a:p>
          <a:p>
            <a:r>
              <a:rPr lang="ru-RU" b="1" u="sng" dirty="0" smtClean="0">
                <a:solidFill>
                  <a:schemeClr val="accent2"/>
                </a:solidFill>
              </a:rPr>
              <a:t>на обязательной основе </a:t>
            </a:r>
            <a:r>
              <a:rPr lang="ru-RU" dirty="0" smtClean="0"/>
              <a:t>обеспечивается соблюдение требований Федерального закона «Технический регламент о безопасности зданий и сооружений» (ред. от 07.12.2016)</a:t>
            </a:r>
          </a:p>
        </p:txBody>
      </p:sp>
    </p:spTree>
    <p:extLst>
      <p:ext uri="{BB962C8B-B14F-4D97-AF65-F5344CB8AC3E}">
        <p14:creationId xmlns="" xmlns:p14="http://schemas.microsoft.com/office/powerpoint/2010/main" val="1565187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793" y="112142"/>
            <a:ext cx="9144793" cy="888522"/>
          </a:xfrm>
          <a:prstGeom prst="rect">
            <a:avLst/>
          </a:prstGeom>
        </p:spPr>
      </p:pic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41. </a:t>
            </a:r>
            <a:r>
              <a:rPr lang="ru-RU" dirty="0" smtClean="0">
                <a:hlinkClick r:id="rId3"/>
              </a:rPr>
              <a:t>СП 59.13330.2012</a:t>
            </a:r>
            <a:r>
              <a:rPr lang="ru-RU" dirty="0" smtClean="0"/>
              <a:t> "</a:t>
            </a:r>
            <a:r>
              <a:rPr lang="ru-RU" dirty="0" err="1" smtClean="0"/>
              <a:t>СНиП</a:t>
            </a:r>
            <a:r>
              <a:rPr lang="ru-RU" dirty="0" smtClean="0"/>
              <a:t> 35-01-2001 "Доступность зданий и сооружений для </a:t>
            </a:r>
            <a:r>
              <a:rPr lang="ru-RU" dirty="0" err="1" smtClean="0"/>
              <a:t>маломобильных</a:t>
            </a:r>
            <a:r>
              <a:rPr lang="ru-RU" dirty="0" smtClean="0"/>
              <a:t> групп населения". Разделы 1 (</a:t>
            </a:r>
            <a:r>
              <a:rPr lang="ru-RU" dirty="0" smtClean="0">
                <a:hlinkClick r:id="rId4"/>
              </a:rPr>
              <a:t>пункты 1.1</a:t>
            </a:r>
            <a:r>
              <a:rPr lang="ru-RU" dirty="0" smtClean="0"/>
              <a:t> - </a:t>
            </a:r>
            <a:r>
              <a:rPr lang="ru-RU" dirty="0" smtClean="0">
                <a:hlinkClick r:id="rId5"/>
              </a:rPr>
              <a:t>1.6</a:t>
            </a:r>
            <a:r>
              <a:rPr lang="ru-RU" dirty="0" smtClean="0"/>
              <a:t>), </a:t>
            </a:r>
            <a:r>
              <a:rPr lang="ru-RU" dirty="0" smtClean="0">
                <a:hlinkClick r:id="rId6"/>
              </a:rPr>
              <a:t>2</a:t>
            </a:r>
            <a:r>
              <a:rPr lang="ru-RU" dirty="0" smtClean="0"/>
              <a:t>, 4 (</a:t>
            </a:r>
            <a:r>
              <a:rPr lang="ru-RU" dirty="0" smtClean="0">
                <a:hlinkClick r:id="rId7"/>
              </a:rPr>
              <a:t>пункты 4.1.2</a:t>
            </a:r>
            <a:r>
              <a:rPr lang="ru-RU" dirty="0" smtClean="0"/>
              <a:t> - </a:t>
            </a:r>
            <a:r>
              <a:rPr lang="ru-RU" dirty="0" smtClean="0">
                <a:hlinkClick r:id="rId8"/>
              </a:rPr>
              <a:t>4.1.11</a:t>
            </a:r>
            <a:r>
              <a:rPr lang="ru-RU" dirty="0" smtClean="0"/>
              <a:t>, </a:t>
            </a:r>
            <a:r>
              <a:rPr lang="ru-RU" dirty="0" smtClean="0">
                <a:hlinkClick r:id="rId9"/>
              </a:rPr>
              <a:t>абзацы первый</a:t>
            </a:r>
            <a:r>
              <a:rPr lang="ru-RU" dirty="0" smtClean="0"/>
              <a:t> - </a:t>
            </a:r>
            <a:r>
              <a:rPr lang="ru-RU" dirty="0" smtClean="0">
                <a:hlinkClick r:id="rId10"/>
              </a:rPr>
              <a:t>пятый пункта 4.1.12</a:t>
            </a:r>
            <a:r>
              <a:rPr lang="ru-RU" dirty="0" smtClean="0"/>
              <a:t>, </a:t>
            </a:r>
            <a:r>
              <a:rPr lang="ru-RU" dirty="0" smtClean="0">
                <a:hlinkClick r:id="rId11"/>
              </a:rPr>
              <a:t>пункты 4.1.14</a:t>
            </a:r>
            <a:r>
              <a:rPr lang="ru-RU" dirty="0" smtClean="0"/>
              <a:t> - </a:t>
            </a:r>
            <a:r>
              <a:rPr lang="ru-RU" dirty="0" smtClean="0">
                <a:hlinkClick r:id="rId12"/>
              </a:rPr>
              <a:t>4.1.16</a:t>
            </a:r>
            <a:r>
              <a:rPr lang="ru-RU" dirty="0" smtClean="0"/>
              <a:t>, </a:t>
            </a:r>
            <a:r>
              <a:rPr lang="ru-RU" dirty="0" smtClean="0">
                <a:hlinkClick r:id="rId13"/>
              </a:rPr>
              <a:t>абзац первый пункта 4.1.17</a:t>
            </a:r>
            <a:r>
              <a:rPr lang="ru-RU" dirty="0" smtClean="0"/>
              <a:t>, </a:t>
            </a:r>
            <a:r>
              <a:rPr lang="ru-RU" dirty="0" smtClean="0">
                <a:hlinkClick r:id="rId14"/>
              </a:rPr>
              <a:t>пункты 4.2.1</a:t>
            </a:r>
            <a:r>
              <a:rPr lang="ru-RU" dirty="0" smtClean="0"/>
              <a:t> - </a:t>
            </a:r>
            <a:r>
              <a:rPr lang="ru-RU" dirty="0" smtClean="0">
                <a:hlinkClick r:id="rId15"/>
              </a:rPr>
              <a:t>4.2.4</a:t>
            </a:r>
            <a:r>
              <a:rPr lang="ru-RU" dirty="0" smtClean="0"/>
              <a:t>, </a:t>
            </a:r>
            <a:r>
              <a:rPr lang="ru-RU" dirty="0" smtClean="0">
                <a:hlinkClick r:id="rId16"/>
              </a:rPr>
              <a:t>4.2.6</a:t>
            </a:r>
            <a:r>
              <a:rPr lang="ru-RU" dirty="0" smtClean="0"/>
              <a:t>, </a:t>
            </a:r>
            <a:r>
              <a:rPr lang="ru-RU" dirty="0" smtClean="0">
                <a:hlinkClick r:id="rId17"/>
              </a:rPr>
              <a:t>4.3.1</a:t>
            </a:r>
            <a:r>
              <a:rPr lang="ru-RU" dirty="0" smtClean="0"/>
              <a:t>, </a:t>
            </a:r>
            <a:r>
              <a:rPr lang="ru-RU" dirty="0" smtClean="0">
                <a:hlinkClick r:id="rId18"/>
              </a:rPr>
              <a:t>4.3.3</a:t>
            </a:r>
            <a:r>
              <a:rPr lang="ru-RU" dirty="0" smtClean="0"/>
              <a:t> - </a:t>
            </a:r>
            <a:r>
              <a:rPr lang="ru-RU" dirty="0" smtClean="0">
                <a:hlinkClick r:id="rId19"/>
              </a:rPr>
              <a:t>4.3.5</a:t>
            </a:r>
            <a:r>
              <a:rPr lang="ru-RU" dirty="0" smtClean="0"/>
              <a:t>, </a:t>
            </a:r>
            <a:r>
              <a:rPr lang="ru-RU" dirty="0" smtClean="0">
                <a:hlinkClick r:id="rId20"/>
              </a:rPr>
              <a:t>4.3.7</a:t>
            </a:r>
            <a:r>
              <a:rPr lang="ru-RU" dirty="0" smtClean="0"/>
              <a:t>), 5 (</a:t>
            </a:r>
            <a:r>
              <a:rPr lang="ru-RU" dirty="0" smtClean="0">
                <a:hlinkClick r:id="rId21"/>
              </a:rPr>
              <a:t>пункты 5.1.1</a:t>
            </a:r>
            <a:r>
              <a:rPr lang="ru-RU" dirty="0" smtClean="0"/>
              <a:t> - </a:t>
            </a:r>
            <a:r>
              <a:rPr lang="ru-RU" dirty="0" smtClean="0">
                <a:hlinkClick r:id="rId22"/>
              </a:rPr>
              <a:t>5.1.3</a:t>
            </a:r>
            <a:r>
              <a:rPr lang="ru-RU" dirty="0" smtClean="0"/>
              <a:t>, </a:t>
            </a:r>
            <a:r>
              <a:rPr lang="ru-RU" dirty="0" smtClean="0">
                <a:hlinkClick r:id="rId23"/>
              </a:rPr>
              <a:t>абзацы первый</a:t>
            </a:r>
            <a:r>
              <a:rPr lang="ru-RU" dirty="0" smtClean="0"/>
              <a:t> - </a:t>
            </a:r>
            <a:r>
              <a:rPr lang="ru-RU" dirty="0" smtClean="0">
                <a:hlinkClick r:id="rId24"/>
              </a:rPr>
              <a:t>третий</a:t>
            </a:r>
            <a:r>
              <a:rPr lang="ru-RU" dirty="0" smtClean="0"/>
              <a:t> и </a:t>
            </a:r>
            <a:r>
              <a:rPr lang="ru-RU" dirty="0" smtClean="0">
                <a:hlinkClick r:id="rId25"/>
              </a:rPr>
              <a:t>пятый пункта 5.1.4</a:t>
            </a:r>
            <a:r>
              <a:rPr lang="ru-RU" dirty="0" smtClean="0"/>
              <a:t>, </a:t>
            </a:r>
            <a:r>
              <a:rPr lang="ru-RU" dirty="0" smtClean="0">
                <a:hlinkClick r:id="rId26"/>
              </a:rPr>
              <a:t>абзац первый пункта 5.1.5</a:t>
            </a:r>
            <a:r>
              <a:rPr lang="ru-RU" dirty="0" smtClean="0"/>
              <a:t>, </a:t>
            </a:r>
            <a:r>
              <a:rPr lang="ru-RU" dirty="0" smtClean="0">
                <a:hlinkClick r:id="rId27"/>
              </a:rPr>
              <a:t>пункты 5.1.6</a:t>
            </a:r>
            <a:r>
              <a:rPr lang="ru-RU" dirty="0" smtClean="0"/>
              <a:t> - </a:t>
            </a:r>
            <a:r>
              <a:rPr lang="ru-RU" dirty="0" smtClean="0">
                <a:hlinkClick r:id="rId28"/>
              </a:rPr>
              <a:t>5.1.8</a:t>
            </a:r>
            <a:r>
              <a:rPr lang="ru-RU" dirty="0" smtClean="0"/>
              <a:t>, </a:t>
            </a:r>
            <a:r>
              <a:rPr lang="ru-RU" dirty="0" smtClean="0">
                <a:hlinkClick r:id="rId29"/>
              </a:rPr>
              <a:t>5.2.1</a:t>
            </a:r>
            <a:r>
              <a:rPr lang="ru-RU" dirty="0" smtClean="0"/>
              <a:t> - </a:t>
            </a:r>
            <a:r>
              <a:rPr lang="ru-RU" dirty="0" smtClean="0">
                <a:hlinkClick r:id="rId30"/>
              </a:rPr>
              <a:t>5.2.4</a:t>
            </a:r>
            <a:r>
              <a:rPr lang="ru-RU" dirty="0" smtClean="0"/>
              <a:t>, </a:t>
            </a:r>
            <a:r>
              <a:rPr lang="ru-RU" dirty="0" smtClean="0">
                <a:hlinkClick r:id="rId31"/>
              </a:rPr>
              <a:t>5.2.6</a:t>
            </a:r>
            <a:r>
              <a:rPr lang="ru-RU" dirty="0" smtClean="0"/>
              <a:t> - </a:t>
            </a:r>
            <a:r>
              <a:rPr lang="ru-RU" dirty="0" smtClean="0">
                <a:hlinkClick r:id="rId32"/>
              </a:rPr>
              <a:t>5.2.11</a:t>
            </a:r>
            <a:r>
              <a:rPr lang="ru-RU" dirty="0" smtClean="0"/>
              <a:t>, </a:t>
            </a:r>
            <a:r>
              <a:rPr lang="ru-RU" dirty="0" smtClean="0">
                <a:hlinkClick r:id="rId33"/>
              </a:rPr>
              <a:t>5.2.13</a:t>
            </a:r>
            <a:r>
              <a:rPr lang="ru-RU" dirty="0" smtClean="0"/>
              <a:t>, </a:t>
            </a:r>
            <a:r>
              <a:rPr lang="ru-RU" dirty="0" smtClean="0">
                <a:hlinkClick r:id="rId34"/>
              </a:rPr>
              <a:t>абзацы первый</a:t>
            </a:r>
            <a:r>
              <a:rPr lang="ru-RU" dirty="0" smtClean="0"/>
              <a:t> и </a:t>
            </a:r>
            <a:r>
              <a:rPr lang="ru-RU" dirty="0" smtClean="0">
                <a:hlinkClick r:id="rId35"/>
              </a:rPr>
              <a:t>второй пункта 5.2.14</a:t>
            </a:r>
            <a:r>
              <a:rPr lang="ru-RU" dirty="0" smtClean="0"/>
              <a:t>, </a:t>
            </a:r>
            <a:r>
              <a:rPr lang="ru-RU" dirty="0" smtClean="0">
                <a:hlinkClick r:id="rId36"/>
              </a:rPr>
              <a:t>пункты 5.2.15</a:t>
            </a:r>
            <a:r>
              <a:rPr lang="ru-RU" dirty="0" smtClean="0"/>
              <a:t> - </a:t>
            </a:r>
            <a:r>
              <a:rPr lang="ru-RU" dirty="0" smtClean="0">
                <a:hlinkClick r:id="rId37"/>
              </a:rPr>
              <a:t>5.2.17</a:t>
            </a:r>
            <a:r>
              <a:rPr lang="ru-RU" dirty="0" smtClean="0"/>
              <a:t>, </a:t>
            </a:r>
            <a:r>
              <a:rPr lang="ru-RU" dirty="0" smtClean="0">
                <a:hlinkClick r:id="rId38"/>
              </a:rPr>
              <a:t>абзац первый пункта 5.2.19</a:t>
            </a:r>
            <a:r>
              <a:rPr lang="ru-RU" dirty="0" smtClean="0"/>
              <a:t>, </a:t>
            </a:r>
            <a:r>
              <a:rPr lang="ru-RU" dirty="0" smtClean="0">
                <a:hlinkClick r:id="rId39"/>
              </a:rPr>
              <a:t>пункты 5.2.20</a:t>
            </a:r>
            <a:r>
              <a:rPr lang="ru-RU" dirty="0" smtClean="0"/>
              <a:t> - </a:t>
            </a:r>
            <a:r>
              <a:rPr lang="ru-RU" dirty="0" smtClean="0">
                <a:hlinkClick r:id="rId40"/>
              </a:rPr>
              <a:t>5.2.32</a:t>
            </a:r>
            <a:r>
              <a:rPr lang="ru-RU" dirty="0" smtClean="0"/>
              <a:t>, </a:t>
            </a:r>
            <a:r>
              <a:rPr lang="ru-RU" dirty="0" smtClean="0">
                <a:hlinkClick r:id="rId41"/>
              </a:rPr>
              <a:t>абзац второй пункта 5.2.33</a:t>
            </a:r>
            <a:r>
              <a:rPr lang="ru-RU" dirty="0" smtClean="0"/>
              <a:t>, </a:t>
            </a:r>
            <a:r>
              <a:rPr lang="ru-RU" dirty="0" smtClean="0">
                <a:hlinkClick r:id="rId42"/>
              </a:rPr>
              <a:t>пункты 5.2.34</a:t>
            </a:r>
            <a:r>
              <a:rPr lang="ru-RU" dirty="0" smtClean="0"/>
              <a:t>, </a:t>
            </a:r>
            <a:r>
              <a:rPr lang="ru-RU" dirty="0" smtClean="0">
                <a:hlinkClick r:id="rId43"/>
              </a:rPr>
              <a:t>5.3.1</a:t>
            </a:r>
            <a:r>
              <a:rPr lang="ru-RU" dirty="0" smtClean="0"/>
              <a:t> - </a:t>
            </a:r>
            <a:r>
              <a:rPr lang="ru-RU" dirty="0" smtClean="0">
                <a:hlinkClick r:id="rId44"/>
              </a:rPr>
              <a:t>5.3.9</a:t>
            </a:r>
            <a:r>
              <a:rPr lang="ru-RU" dirty="0" smtClean="0"/>
              <a:t>, </a:t>
            </a:r>
            <a:r>
              <a:rPr lang="ru-RU" dirty="0" smtClean="0">
                <a:hlinkClick r:id="rId45"/>
              </a:rPr>
              <a:t>5.4.2</a:t>
            </a:r>
            <a:r>
              <a:rPr lang="ru-RU" dirty="0" smtClean="0"/>
              <a:t>, </a:t>
            </a:r>
            <a:r>
              <a:rPr lang="ru-RU" dirty="0" smtClean="0">
                <a:hlinkClick r:id="rId46"/>
              </a:rPr>
              <a:t>5.4.3</a:t>
            </a:r>
            <a:r>
              <a:rPr lang="ru-RU" dirty="0" smtClean="0"/>
              <a:t>, </a:t>
            </a:r>
            <a:r>
              <a:rPr lang="ru-RU" dirty="0" smtClean="0">
                <a:hlinkClick r:id="rId47"/>
              </a:rPr>
              <a:t>5.5.1</a:t>
            </a:r>
            <a:r>
              <a:rPr lang="ru-RU" dirty="0" smtClean="0"/>
              <a:t>, </a:t>
            </a:r>
            <a:r>
              <a:rPr lang="ru-RU" dirty="0" smtClean="0">
                <a:hlinkClick r:id="rId48"/>
              </a:rPr>
              <a:t>5.5.2</a:t>
            </a:r>
            <a:r>
              <a:rPr lang="ru-RU" dirty="0" smtClean="0"/>
              <a:t>, </a:t>
            </a:r>
            <a:r>
              <a:rPr lang="ru-RU" dirty="0" smtClean="0">
                <a:hlinkClick r:id="rId49"/>
              </a:rPr>
              <a:t>абзац первый пункта 5.5.3</a:t>
            </a:r>
            <a:r>
              <a:rPr lang="ru-RU" dirty="0" smtClean="0"/>
              <a:t>, </a:t>
            </a:r>
            <a:r>
              <a:rPr lang="ru-RU" dirty="0" smtClean="0">
                <a:hlinkClick r:id="rId50"/>
              </a:rPr>
              <a:t>пункты 5.5.4</a:t>
            </a:r>
            <a:r>
              <a:rPr lang="ru-RU" dirty="0" smtClean="0"/>
              <a:t> - </a:t>
            </a:r>
            <a:r>
              <a:rPr lang="ru-RU" dirty="0" smtClean="0">
                <a:hlinkClick r:id="rId51"/>
              </a:rPr>
              <a:t>5.5.7</a:t>
            </a:r>
            <a:r>
              <a:rPr lang="ru-RU" dirty="0" smtClean="0"/>
              <a:t>), </a:t>
            </a:r>
            <a:r>
              <a:rPr lang="ru-RU" dirty="0" smtClean="0">
                <a:hlinkClick r:id="rId52"/>
              </a:rPr>
              <a:t>6</a:t>
            </a:r>
            <a:r>
              <a:rPr lang="ru-RU" dirty="0" smtClean="0"/>
              <a:t> - </a:t>
            </a:r>
            <a:r>
              <a:rPr lang="ru-RU" dirty="0" smtClean="0">
                <a:hlinkClick r:id="rId53"/>
              </a:rPr>
              <a:t>8</a:t>
            </a:r>
            <a:r>
              <a:rPr lang="ru-RU" dirty="0" smtClean="0"/>
              <a:t>, </a:t>
            </a:r>
            <a:r>
              <a:rPr lang="ru-RU" dirty="0" smtClean="0">
                <a:hlinkClick r:id="rId54"/>
              </a:rPr>
              <a:t>приложение Г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565187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793" y="112142"/>
            <a:ext cx="9144793" cy="88852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18053" y="1431234"/>
            <a:ext cx="858740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Примечание к СП 59.13330.</a:t>
            </a:r>
            <a:r>
              <a:rPr lang="ru-RU" b="1" dirty="0" smtClean="0">
                <a:solidFill>
                  <a:schemeClr val="accent2"/>
                </a:solidFill>
              </a:rPr>
              <a:t>2012</a:t>
            </a:r>
          </a:p>
          <a:p>
            <a:endParaRPr lang="ru-RU" b="1" dirty="0" smtClean="0"/>
          </a:p>
          <a:p>
            <a:r>
              <a:rPr lang="ru-RU" dirty="0" smtClean="0"/>
              <a:t>Документ утратил силу с 15 мая 2017 года, </a:t>
            </a:r>
            <a:r>
              <a:rPr lang="ru-RU" b="1" u="sng" dirty="0" smtClean="0">
                <a:solidFill>
                  <a:schemeClr val="accent2"/>
                </a:solidFill>
              </a:rPr>
              <a:t>за исключением пунктов, включенных в Перечень</a:t>
            </a:r>
            <a:r>
              <a:rPr lang="ru-RU" dirty="0" smtClean="0"/>
              <a:t> национальных стандартов и сводов правил (частей таких стандартов и сводов правил), в результате применения которых на обязательной основе обеспечивается соблюдение требований Федерального закона "Технический регламент о безопасности зданий и сооружений", </a:t>
            </a:r>
            <a:r>
              <a:rPr lang="ru-RU" b="1" u="sng" dirty="0" smtClean="0">
                <a:solidFill>
                  <a:schemeClr val="accent2"/>
                </a:solidFill>
              </a:rPr>
              <a:t>утвержденный постановлением Правительства РФ от 26.12.2014 № 1521</a:t>
            </a:r>
            <a:r>
              <a:rPr lang="ru-RU" dirty="0" smtClean="0"/>
              <a:t>, до внесения соответствующих изменений в указанный Перечень, в связи с изданием Приказа Минстроя России от 14.11.2016 N 798/</a:t>
            </a:r>
            <a:r>
              <a:rPr lang="ru-RU" dirty="0" err="1" smtClean="0"/>
              <a:t>пр</a:t>
            </a:r>
            <a:r>
              <a:rPr lang="ru-RU" dirty="0" smtClean="0"/>
              <a:t>, утвердившего новый Свод правил СП 59.13330.2016.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565187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793" y="112142"/>
            <a:ext cx="9144793" cy="88852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89614" y="1455088"/>
            <a:ext cx="8476089" cy="88947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Возникающие вопросы можно задать </a:t>
            </a:r>
          </a:p>
          <a:p>
            <a:pPr algn="ctr">
              <a:buNone/>
            </a:pP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 следующим адресам:  </a:t>
            </a:r>
          </a:p>
          <a:p>
            <a:pPr algn="ctr">
              <a:buNone/>
            </a:pPr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Отдел контроля и надзора</a:t>
            </a:r>
          </a:p>
          <a:p>
            <a:pPr algn="ctr">
              <a:buNone/>
            </a:pPr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управления правовой работы, контроля и надзора Министерства социальной политики и труда Удмуртской Республики</a:t>
            </a:r>
          </a:p>
          <a:p>
            <a:pPr algn="ctr"/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телефон: 8 (3412) 68-72-55</a:t>
            </a:r>
          </a:p>
          <a:p>
            <a:pPr algn="ctr"/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адрес электронной почты </a:t>
            </a:r>
          </a:p>
          <a:p>
            <a:pPr algn="ctr"/>
            <a:r>
              <a:rPr lang="en-US" sz="2800" u="sng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dzv@minsoc18</a:t>
            </a:r>
            <a:r>
              <a:rPr lang="ru-RU" sz="2800" u="sng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.</a:t>
            </a:r>
            <a:r>
              <a:rPr lang="en-US" sz="2800" u="sng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ru</a:t>
            </a:r>
            <a:endParaRPr lang="ru-RU" sz="2800" u="sng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800" u="sng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shom@minsoc18</a:t>
            </a:r>
            <a:r>
              <a:rPr lang="ru-RU" sz="2800" u="sng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.</a:t>
            </a:r>
            <a:r>
              <a:rPr lang="en-US" sz="2800" u="sng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ru</a:t>
            </a:r>
            <a:endParaRPr lang="ru-RU" sz="2800" u="sng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algn="ctr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65187713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627351" y="3140968"/>
            <a:ext cx="792088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3200" b="1" kern="0" dirty="0" smtClean="0">
                <a:solidFill>
                  <a:srgbClr val="003366"/>
                </a:solidFill>
                <a:latin typeface="Verdana"/>
              </a:rPr>
              <a:t>СПАСИБО ЗА ВНИМАНИЕ!</a:t>
            </a:r>
            <a:endParaRPr lang="ru-RU" sz="20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793" y="424893"/>
            <a:ext cx="9144793" cy="86570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565187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793" y="112142"/>
            <a:ext cx="9144793" cy="888522"/>
          </a:xfrm>
          <a:prstGeom prst="rect">
            <a:avLst/>
          </a:prstGeom>
        </p:spPr>
      </p:pic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0790" y="1305677"/>
            <a:ext cx="7776375" cy="455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565187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793" y="112142"/>
            <a:ext cx="9144793" cy="888522"/>
          </a:xfrm>
          <a:prstGeom prst="rect">
            <a:avLst/>
          </a:prstGeom>
        </p:spPr>
      </p:pic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1763" y="1351721"/>
            <a:ext cx="7720024" cy="45242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565187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793" y="112142"/>
            <a:ext cx="9144793" cy="888522"/>
          </a:xfrm>
          <a:prstGeom prst="rect">
            <a:avLst/>
          </a:prstGeom>
        </p:spPr>
      </p:pic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b="1" dirty="0" smtClean="0">
                <a:cs typeface="Arial" pitchFamily="34" charset="0"/>
              </a:rPr>
              <a:t>ПЕРЕЧЕНЬ</a:t>
            </a:r>
            <a:endParaRPr lang="ru-RU" dirty="0" smtClean="0">
              <a:cs typeface="Arial" pitchFamily="34" charset="0"/>
            </a:endParaRPr>
          </a:p>
          <a:p>
            <a:pPr algn="ctr">
              <a:buNone/>
            </a:pPr>
            <a:r>
              <a:rPr lang="ru-RU" b="1" dirty="0" smtClean="0">
                <a:cs typeface="Arial" pitchFamily="34" charset="0"/>
              </a:rPr>
              <a:t>правовых актов, содержащих </a:t>
            </a:r>
            <a:r>
              <a:rPr lang="ru-RU" b="1" u="sng" dirty="0" smtClean="0">
                <a:solidFill>
                  <a:srgbClr val="FF0000"/>
                </a:solidFill>
                <a:cs typeface="Arial" pitchFamily="34" charset="0"/>
              </a:rPr>
              <a:t>обязательные требования</a:t>
            </a:r>
            <a:r>
              <a:rPr lang="ru-RU" b="1" dirty="0" smtClean="0">
                <a:cs typeface="Arial" pitchFamily="34" charset="0"/>
              </a:rPr>
              <a:t>, соблюдение которых оценивается при проведении мероприятий по региональному государственному контролю в сфере социального обслуживания граждан, включая государственный контроль (надзор) за обеспечением доступности для инвалидов объектов социальной инфраструктуры и предоставляемых услуг</a:t>
            </a:r>
            <a:endParaRPr lang="ru-RU" dirty="0" smtClean="0">
              <a:cs typeface="Arial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565187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793" y="112142"/>
            <a:ext cx="9144793" cy="888522"/>
          </a:xfrm>
          <a:prstGeom prst="rect">
            <a:avLst/>
          </a:prstGeom>
        </p:spPr>
      </p:pic>
      <p:sp>
        <p:nvSpPr>
          <p:cNvPr id="18" name="Содержимое 17"/>
          <p:cNvSpPr>
            <a:spLocks noGrp="1"/>
          </p:cNvSpPr>
          <p:nvPr>
            <p:ph idx="1"/>
          </p:nvPr>
        </p:nvSpPr>
        <p:spPr>
          <a:xfrm>
            <a:off x="318052" y="1121134"/>
            <a:ext cx="8571506" cy="4770783"/>
          </a:xfrm>
        </p:spPr>
        <p:txBody>
          <a:bodyPr>
            <a:normAutofit fontScale="25000" lnSpcReduction="20000"/>
          </a:bodyPr>
          <a:lstStyle/>
          <a:p>
            <a:r>
              <a:rPr lang="ru-RU" sz="5600" dirty="0" smtClean="0">
                <a:latin typeface="Arial" pitchFamily="34" charset="0"/>
                <a:cs typeface="Arial" pitchFamily="34" charset="0"/>
              </a:rPr>
              <a:t>Федеральный закон от 24 ноября 1995 года № 181-ФЗ «О социальной защите инвалидов в Российской Федерации»</a:t>
            </a:r>
          </a:p>
          <a:p>
            <a:r>
              <a:rPr lang="ru-RU" sz="5600" dirty="0" smtClean="0">
                <a:latin typeface="Arial" pitchFamily="34" charset="0"/>
                <a:cs typeface="Arial" pitchFamily="34" charset="0"/>
              </a:rPr>
              <a:t>Федеральный закон от 24 июня 1999 года № 120-ФЗ «Об основах системы профилактики безнадзорности и правонарушений несовершеннолетних»</a:t>
            </a:r>
          </a:p>
          <a:p>
            <a:r>
              <a:rPr lang="ru-RU" sz="5600" dirty="0" smtClean="0">
                <a:latin typeface="Arial" pitchFamily="34" charset="0"/>
                <a:cs typeface="Arial" pitchFamily="34" charset="0"/>
              </a:rPr>
              <a:t>Федеральный закон от 28 декабря 2013 года № 442-ФЗ «Об основах социального обслуживания граждан в Российской Федерации»</a:t>
            </a:r>
          </a:p>
          <a:p>
            <a:r>
              <a:rPr lang="ru-RU" sz="5600" dirty="0" smtClean="0">
                <a:latin typeface="Arial" pitchFamily="34" charset="0"/>
                <a:cs typeface="Arial" pitchFamily="34" charset="0"/>
              </a:rPr>
              <a:t>Постановление Правительства Российской Федерации от 18 октября 2014 года № 1075 «Об утверждении Правил определения среднедушевого дохода для предоставления социальных услуг бесплатно»</a:t>
            </a:r>
          </a:p>
          <a:p>
            <a:r>
              <a:rPr lang="ru-RU" sz="5600" dirty="0" smtClean="0">
                <a:latin typeface="Arial" pitchFamily="34" charset="0"/>
                <a:cs typeface="Arial" pitchFamily="34" charset="0"/>
              </a:rPr>
              <a:t>Постановление Правительства Российской Федерации от 24 ноября 2014 года № 1239 «Об утверждении Правил размещения и обновления информации о поставщике социальных услуг на официальном сайте поставщика социальных услуг в информационно-телекоммуникационной сети «Интернет»</a:t>
            </a:r>
          </a:p>
          <a:p>
            <a:r>
              <a:rPr lang="ru-RU" sz="5600" dirty="0" smtClean="0">
                <a:latin typeface="Arial" pitchFamily="34" charset="0"/>
                <a:cs typeface="Arial" pitchFamily="34" charset="0"/>
              </a:rPr>
              <a:t>Приказ Министерства труда и социальной защиты Российской Федерации от 25 декабря 2012 года № 627 «Об утверждении методики, позволяющей </a:t>
            </a:r>
            <a:r>
              <a:rPr lang="ru-RU" sz="5600" dirty="0" err="1" smtClean="0">
                <a:latin typeface="Arial" pitchFamily="34" charset="0"/>
                <a:cs typeface="Arial" pitchFamily="34" charset="0"/>
              </a:rPr>
              <a:t>объективизировать</a:t>
            </a:r>
            <a:r>
              <a:rPr lang="ru-RU" sz="5600" dirty="0" smtClean="0">
                <a:latin typeface="Arial" pitchFamily="34" charset="0"/>
                <a:cs typeface="Arial" pitchFamily="34" charset="0"/>
              </a:rPr>
              <a:t> и систематизировать доступность объектов и услуг в приоритетных сферах жизнедеятельности для инвалидов и других </a:t>
            </a:r>
            <a:r>
              <a:rPr lang="ru-RU" sz="5600" dirty="0" err="1" smtClean="0">
                <a:latin typeface="Arial" pitchFamily="34" charset="0"/>
                <a:cs typeface="Arial" pitchFamily="34" charset="0"/>
              </a:rPr>
              <a:t>маломобильных</a:t>
            </a:r>
            <a:r>
              <a:rPr lang="ru-RU" sz="5600" dirty="0" smtClean="0">
                <a:latin typeface="Arial" pitchFamily="34" charset="0"/>
                <a:cs typeface="Arial" pitchFamily="34" charset="0"/>
              </a:rPr>
              <a:t> групп населения, с возможностью учета региональной специфики»</a:t>
            </a:r>
          </a:p>
          <a:p>
            <a:r>
              <a:rPr lang="ru-RU" sz="5600" dirty="0" smtClean="0">
                <a:latin typeface="Arial" pitchFamily="34" charset="0"/>
                <a:cs typeface="Arial" pitchFamily="34" charset="0"/>
              </a:rPr>
              <a:t>Приказ Министерства труда и социальной защиты Российской Федерации от 17 ноября 2014 года № 886н «Об утверждении Порядка размещения на официальном сайте поставщика социальных услуг в информационно-телекоммуникационной сети «Интернет» и обновления информации об этом поставщике (в том числе содержания указанной информации и формы ее предоставления)»</a:t>
            </a:r>
          </a:p>
          <a:p>
            <a:r>
              <a:rPr lang="ru-RU" sz="5600" dirty="0" smtClean="0">
                <a:latin typeface="Arial" pitchFamily="34" charset="0"/>
                <a:cs typeface="Arial" pitchFamily="34" charset="0"/>
              </a:rPr>
              <a:t>Приказ Министерства труда и социальной защиты Российской Федерации от 24 ноября 2014 года № 940н «Об утверждении Правил организации деятельности организаций социального обслуживания, их структурных подразделений»</a:t>
            </a:r>
          </a:p>
          <a:p>
            <a:endParaRPr lang="ru-RU" sz="56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2800" dirty="0" smtClean="0"/>
          </a:p>
          <a:p>
            <a:pPr algn="ctr">
              <a:buNone/>
            </a:pPr>
            <a:r>
              <a:rPr lang="ru-RU" sz="2800" dirty="0" smtClean="0">
                <a:latin typeface="Times New Roman"/>
                <a:ea typeface="Times New Roman"/>
              </a:rPr>
              <a:t>	</a:t>
            </a:r>
            <a:endParaRPr lang="ru-RU" b="1" u="sng" dirty="0"/>
          </a:p>
        </p:txBody>
      </p:sp>
    </p:spTree>
    <p:extLst>
      <p:ext uri="{BB962C8B-B14F-4D97-AF65-F5344CB8AC3E}">
        <p14:creationId xmlns="" xmlns:p14="http://schemas.microsoft.com/office/powerpoint/2010/main" val="1565187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793" y="112142"/>
            <a:ext cx="9144793" cy="888522"/>
          </a:xfrm>
          <a:prstGeom prst="rect">
            <a:avLst/>
          </a:prstGeom>
        </p:spPr>
      </p:pic>
      <p:sp>
        <p:nvSpPr>
          <p:cNvPr id="18" name="Содержимое 17"/>
          <p:cNvSpPr>
            <a:spLocks noGrp="1"/>
          </p:cNvSpPr>
          <p:nvPr>
            <p:ph idx="1"/>
          </p:nvPr>
        </p:nvSpPr>
        <p:spPr>
          <a:xfrm>
            <a:off x="389615" y="1264256"/>
            <a:ext cx="8507896" cy="4898005"/>
          </a:xfrm>
        </p:spPr>
        <p:txBody>
          <a:bodyPr>
            <a:normAutofit fontScale="62500" lnSpcReduction="20000"/>
          </a:bodyPr>
          <a:lstStyle/>
          <a:p>
            <a:r>
              <a:rPr lang="ru-RU" sz="1800" dirty="0" smtClean="0">
                <a:latin typeface="Arial" pitchFamily="34" charset="0"/>
                <a:cs typeface="Arial" pitchFamily="34" charset="0"/>
              </a:rPr>
              <a:t>Приказ Министерства труда и социальной защиты Российской Федерации от 30 июля 2015 года № 527н «Об утверждении Порядка обеспечения условий доступности для инвалидов объектов и предоставляемых услуг в сфере труда, занятости и социальной защиты населения, а также оказания им при этом необходимой помощи»</a:t>
            </a:r>
          </a:p>
          <a:p>
            <a:r>
              <a:rPr lang="ru-RU" sz="1800" dirty="0" smtClean="0">
                <a:latin typeface="Arial" pitchFamily="34" charset="0"/>
                <a:cs typeface="Arial" pitchFamily="34" charset="0"/>
              </a:rPr>
              <a:t>Закон Удмуртской Республики от 23 декабря 2004 года № 89-РЗ «Об адресной социальной защите населения в Удмуртской Республике»</a:t>
            </a:r>
          </a:p>
          <a:p>
            <a:r>
              <a:rPr lang="ru-RU" sz="1800" dirty="0" smtClean="0">
                <a:latin typeface="Arial" pitchFamily="34" charset="0"/>
                <a:cs typeface="Arial" pitchFamily="34" charset="0"/>
              </a:rPr>
              <a:t>Постановление  Правительства Удмуртской Республики от 5 ноября 2014 года № 426 «О размере платы за предоставление социальных услуг и порядке ее взимания»</a:t>
            </a:r>
          </a:p>
          <a:p>
            <a:r>
              <a:rPr lang="ru-RU" sz="1800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Постановление  Правительства Удмуртской Республики от 5 ноября 2014 года № 428 «Об утверждении норм питания и нормативов обеспечения одеждой, обувью, мягким инвентарем и площадью жилых помещений при предоставлении социальных услуг организациями социального обслуживания в Удмуртской Республике»</a:t>
            </a:r>
          </a:p>
          <a:p>
            <a:r>
              <a:rPr lang="ru-RU" sz="1800" dirty="0" smtClean="0">
                <a:latin typeface="Arial" pitchFamily="34" charset="0"/>
                <a:cs typeface="Arial" pitchFamily="34" charset="0"/>
              </a:rPr>
              <a:t>Постановление Правительства Удмуртской Республики от 22 декабря 2014 года № 540 «Об утверждении Порядка предоставления социальных услуг поставщиками социальных услуг на территории Удмуртской Республики»</a:t>
            </a:r>
          </a:p>
          <a:p>
            <a:r>
              <a:rPr lang="ru-RU" sz="1800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Постановление Правительства Удмуртской Республики от 22 декабря 2014 года № 541 «Об утверждении Порядка приема граждан в стационарные организации социального обслуживания со специальным обслуживанием»</a:t>
            </a:r>
          </a:p>
          <a:p>
            <a:r>
              <a:rPr lang="ru-RU" sz="1800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Постановление Правительства Удмуртской Республики от 29 декабря 2014 года № 573 «Об утверждении нормативов штатной численности государственных организаций социального обслуживания Удмуртской Республики»</a:t>
            </a:r>
          </a:p>
          <a:p>
            <a:r>
              <a:rPr lang="ru-RU" sz="1800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Приказ Министерства социальной, семейной и демографической политики Удмуртской Республики от 20 февраля 2015 года № 88 «Об утверждении Порядка заключения, изменения и расторжения договоров о предоставлении социальных услуг государственными организациями социального обслуживания Удмуртской Республики»</a:t>
            </a:r>
          </a:p>
          <a:p>
            <a:r>
              <a:rPr lang="ru-RU" sz="1800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Приказ Министерства социальной политики и труда Удмуртской Республики от 6 апреля 2018 года № 182 «Об утверждении тарифов на социальные услуги, предоставляемые на территории Удмуртской Республики»</a:t>
            </a:r>
          </a:p>
          <a:p>
            <a:r>
              <a:rPr lang="ru-RU" sz="1800" dirty="0" smtClean="0">
                <a:latin typeface="Arial" pitchFamily="34" charset="0"/>
                <a:cs typeface="Arial" pitchFamily="34" charset="0"/>
              </a:rPr>
              <a:t>Приказ Министерства социальной, семейной и демографической политики Удмуртской Республики от 12 февраля 2015 года № 72 «Об утверждении Порядка ведения личных дел получателей социальных услуг»</a:t>
            </a:r>
          </a:p>
          <a:p>
            <a:r>
              <a:rPr lang="ru-RU" sz="1800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Приказ Министерства социальной, семейной и демографической политики Удмуртской Республики от 7 мая 2015 года № 143 «Об утверждении форм отдельных документов, необходимых для предоставления социальных услуг государственными организациями социального обслуживания Удмуртской Республики, подведомственными Министерству социальной, семейной и демографической политики Удмуртской Республики»</a:t>
            </a:r>
            <a:endParaRPr lang="ru-RU" sz="1200" b="1" u="sng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65187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793" y="112142"/>
            <a:ext cx="9144793" cy="888522"/>
          </a:xfrm>
          <a:prstGeom prst="rect">
            <a:avLst/>
          </a:prstGeom>
        </p:spPr>
      </p:pic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spcAft>
                <a:spcPts val="0"/>
              </a:spcAft>
            </a:pPr>
            <a:r>
              <a:rPr lang="ru-RU" sz="2000" dirty="0" smtClean="0">
                <a:latin typeface="Times New Roman"/>
                <a:ea typeface="Times New Roman"/>
              </a:rPr>
              <a:t/>
            </a:r>
            <a:br>
              <a:rPr lang="ru-RU" sz="2000" dirty="0" smtClean="0">
                <a:latin typeface="Times New Roman"/>
                <a:ea typeface="Times New Roman"/>
              </a:rPr>
            </a:br>
            <a:endParaRPr lang="ru-RU" sz="2000" dirty="0"/>
          </a:p>
        </p:txBody>
      </p:sp>
      <p:sp>
        <p:nvSpPr>
          <p:cNvPr id="18" name="Содержимое 17"/>
          <p:cNvSpPr>
            <a:spLocks noGrp="1"/>
          </p:cNvSpPr>
          <p:nvPr>
            <p:ph idx="1"/>
          </p:nvPr>
        </p:nvSpPr>
        <p:spPr>
          <a:xfrm>
            <a:off x="457200" y="1081378"/>
            <a:ext cx="8229600" cy="4925914"/>
          </a:xfrm>
        </p:spPr>
        <p:txBody>
          <a:bodyPr>
            <a:normAutofit/>
          </a:bodyPr>
          <a:lstStyle/>
          <a:p>
            <a:pPr marL="0" algn="ctr">
              <a:spcBef>
                <a:spcPts val="0"/>
              </a:spcBef>
              <a:buNone/>
            </a:pPr>
            <a:endParaRPr lang="ru-RU" sz="1600" b="1" dirty="0" smtClean="0">
              <a:latin typeface="Times New Roman"/>
              <a:ea typeface="Times New Roman"/>
            </a:endParaRPr>
          </a:p>
          <a:p>
            <a:pPr marL="0" algn="ctr">
              <a:spcBef>
                <a:spcPts val="0"/>
              </a:spcBef>
              <a:buNone/>
            </a:pPr>
            <a:r>
              <a:rPr lang="ru-RU" sz="1600" b="1" dirty="0" smtClean="0">
                <a:latin typeface="Times New Roman"/>
                <a:ea typeface="Times New Roman"/>
              </a:rPr>
              <a:t>Приказ Министерства социальной политики и труда </a:t>
            </a:r>
          </a:p>
          <a:p>
            <a:pPr marL="0" algn="ctr">
              <a:spcBef>
                <a:spcPts val="0"/>
              </a:spcBef>
              <a:buNone/>
            </a:pPr>
            <a:r>
              <a:rPr lang="ru-RU" sz="1600" b="1" dirty="0" smtClean="0">
                <a:latin typeface="Times New Roman"/>
                <a:ea typeface="Times New Roman"/>
              </a:rPr>
              <a:t>Удмуртской Республики от 27 ноября 2019 года № 300:	</a:t>
            </a:r>
          </a:p>
          <a:p>
            <a:pPr>
              <a:buNone/>
            </a:pPr>
            <a:r>
              <a:rPr lang="ru-RU" sz="1600" dirty="0" smtClean="0">
                <a:latin typeface="Times New Roman"/>
                <a:ea typeface="Times New Roman"/>
              </a:rPr>
              <a:t>1)  утверждена форма проверочного листа (список контрольных вопросов), используемого должностными лицами Министерства социальной политики и труда Удмуртской Республики при осуществлении регионального государственного контроля (надзора) в сфере социального обслуживания граждан </a:t>
            </a:r>
            <a:r>
              <a:rPr lang="ru-RU" sz="1600" b="1" u="sng" dirty="0" smtClean="0">
                <a:solidFill>
                  <a:schemeClr val="accent2"/>
                </a:solidFill>
                <a:latin typeface="Times New Roman"/>
                <a:ea typeface="Times New Roman"/>
              </a:rPr>
              <a:t>в части осуществления государственного контроля (надзора) за обеспечением доступности для инвалидов объектов социальной инфраструктуры и предоставляемых услуг </a:t>
            </a:r>
          </a:p>
          <a:p>
            <a:pPr>
              <a:buNone/>
            </a:pPr>
            <a:r>
              <a:rPr lang="ru-RU" sz="1600" dirty="0" smtClean="0">
                <a:latin typeface="Times New Roman"/>
              </a:rPr>
              <a:t>2) отделу контроля и надзора управления правовой работы, контроля и надзора поручено обеспечить применение формы проверочного листа при осуществлении:</a:t>
            </a:r>
          </a:p>
          <a:p>
            <a:r>
              <a:rPr lang="ru-RU" sz="1600" dirty="0" smtClean="0">
                <a:latin typeface="Times New Roman"/>
                <a:ea typeface="Times New Roman"/>
              </a:rPr>
              <a:t>регионального государственного контроля (надзора) в сфере социального обслуживания граждан </a:t>
            </a:r>
            <a:r>
              <a:rPr lang="ru-RU" sz="1600" b="1" u="sng" dirty="0" smtClean="0">
                <a:solidFill>
                  <a:schemeClr val="accent2"/>
                </a:solidFill>
                <a:latin typeface="Times New Roman"/>
                <a:ea typeface="Times New Roman"/>
              </a:rPr>
              <a:t>в части осуществления государственного контроля (надзора) за обеспечением доступности для инвалидов объектов социальной инфраструктуры и предоставляемых услуг</a:t>
            </a:r>
            <a:r>
              <a:rPr lang="ru-RU" sz="1600" dirty="0" smtClean="0">
                <a:latin typeface="Times New Roman"/>
                <a:ea typeface="Times New Roman"/>
              </a:rPr>
              <a:t>;</a:t>
            </a:r>
          </a:p>
          <a:p>
            <a:r>
              <a:rPr lang="ru-RU" sz="1600" dirty="0" smtClean="0">
                <a:latin typeface="Times New Roman"/>
              </a:rPr>
              <a:t>контроля деятельности подведомственных Министерству организаций.</a:t>
            </a:r>
          </a:p>
          <a:p>
            <a:pPr>
              <a:buNone/>
            </a:pPr>
            <a:r>
              <a:rPr lang="ru-RU" sz="1600" dirty="0" smtClean="0">
                <a:latin typeface="Times New Roman"/>
              </a:rPr>
              <a:t>3)  </a:t>
            </a:r>
            <a:r>
              <a:rPr lang="ru-RU" sz="1600" b="1" u="sng" dirty="0" smtClean="0">
                <a:solidFill>
                  <a:schemeClr val="accent2"/>
                </a:solidFill>
                <a:latin typeface="Times New Roman"/>
                <a:ea typeface="Times New Roman"/>
              </a:rPr>
              <a:t>руководителям подведомственных Министерству организаций использовать форму проверочного листа для самопроверки </a:t>
            </a:r>
          </a:p>
        </p:txBody>
      </p:sp>
    </p:spTree>
    <p:extLst>
      <p:ext uri="{BB962C8B-B14F-4D97-AF65-F5344CB8AC3E}">
        <p14:creationId xmlns="" xmlns:p14="http://schemas.microsoft.com/office/powerpoint/2010/main" val="1565187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793" y="112142"/>
            <a:ext cx="9144793" cy="888522"/>
          </a:xfrm>
          <a:prstGeom prst="rect">
            <a:avLst/>
          </a:prstGeom>
        </p:spPr>
      </p:pic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9270" y="1399430"/>
            <a:ext cx="3026126" cy="4027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25609" y="1526651"/>
            <a:ext cx="3157021" cy="3856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39124" y="1599608"/>
            <a:ext cx="2769704" cy="3765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565187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5926</TotalTime>
  <Words>1828</Words>
  <Application>Microsoft Office PowerPoint</Application>
  <PresentationFormat>Экран (4:3)</PresentationFormat>
  <Paragraphs>210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Открытая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 </vt:lpstr>
      <vt:lpstr>Слайд 9</vt:lpstr>
      <vt:lpstr>Слайд 10</vt:lpstr>
      <vt:lpstr>Слайд 11</vt:lpstr>
      <vt:lpstr>ПРОВЕРКИ  2020</vt:lpstr>
      <vt:lpstr>Слайд 13</vt:lpstr>
      <vt:lpstr>Слайд 14</vt:lpstr>
      <vt:lpstr>Кодекс Российской Федерации об административных правонарушениях от 30.12.2001 № 195-ФЗ </vt:lpstr>
      <vt:lpstr>Слайд 16</vt:lpstr>
      <vt:lpstr> Современные приоритеты  государственной политики в отношении инвалидов  </vt:lpstr>
      <vt:lpstr> Принципиальные подходы к формированию доступной среды для инвалидов </vt:lpstr>
      <vt:lpstr>Действующие объекты</vt:lpstr>
      <vt:lpstr>Требования ФЗ  «О социальной защите инвалидов в РФ»</vt:lpstr>
      <vt:lpstr>Действующие объекты</vt:lpstr>
      <vt:lpstr>Слайд 22</vt:lpstr>
      <vt:lpstr>Слайд 23</vt:lpstr>
      <vt:lpstr>Слайд 24</vt:lpstr>
      <vt:lpstr>Слайд 25</vt:lpstr>
      <vt:lpstr>Слайд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creator>Марина</dc:creator>
  <cp:lastModifiedBy>7285</cp:lastModifiedBy>
  <cp:revision>489</cp:revision>
  <cp:lastPrinted>2018-10-31T05:36:17Z</cp:lastPrinted>
  <dcterms:created xsi:type="dcterms:W3CDTF">2014-09-01T14:38:12Z</dcterms:created>
  <dcterms:modified xsi:type="dcterms:W3CDTF">2019-12-25T13:26:01Z</dcterms:modified>
</cp:coreProperties>
</file>