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73" r:id="rId3"/>
    <p:sldId id="258" r:id="rId4"/>
    <p:sldId id="260" r:id="rId5"/>
    <p:sldId id="261" r:id="rId6"/>
    <p:sldId id="262" r:id="rId7"/>
    <p:sldId id="263" r:id="rId8"/>
    <p:sldId id="264" r:id="rId9"/>
    <p:sldId id="269" r:id="rId10"/>
    <p:sldId id="266" r:id="rId11"/>
    <p:sldId id="272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autoTitleDeleted val="1"/>
    <c:view3D>
      <c:rotX val="0"/>
      <c:rotY val="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1.5747258241147818E-3"/>
                  <c:y val="-0.28499590426934335"/>
                </c:manualLayout>
              </c:layout>
              <c:showVal val="1"/>
            </c:dLbl>
            <c:dLbl>
              <c:idx val="1"/>
              <c:layout>
                <c:manualLayout>
                  <c:x val="3.1494516482295635E-3"/>
                  <c:y val="-9.9539105936819697E-3"/>
                </c:manualLayout>
              </c:layout>
              <c:showVal val="1"/>
            </c:dLbl>
            <c:dLbl>
              <c:idx val="3"/>
              <c:showVal val="1"/>
              <c:showSerName val="1"/>
            </c:dLbl>
            <c:delete val="1"/>
            <c:numFmt formatCode="General" sourceLinked="0"/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40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3"/>
              <c:showVal val="1"/>
              <c:showSerName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3"/>
              <c:showVal val="1"/>
              <c:showSerName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gapWidth val="55"/>
        <c:gapDepth val="55"/>
        <c:shape val="cylinder"/>
        <c:axId val="68527616"/>
        <c:axId val="68529152"/>
        <c:axId val="0"/>
      </c:bar3DChart>
      <c:catAx>
        <c:axId val="6852761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8529152"/>
        <c:crosses val="autoZero"/>
        <c:auto val="1"/>
        <c:lblAlgn val="ctr"/>
        <c:lblOffset val="100"/>
      </c:catAx>
      <c:valAx>
        <c:axId val="6852915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852761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нарушения</c:v>
                </c:pt>
              </c:strCache>
            </c:strRef>
          </c:tx>
          <c:dLbls>
            <c:dLbl>
              <c:idx val="0"/>
              <c:layout>
                <c:manualLayout>
                  <c:x val="3.0864197530864209E-3"/>
                  <c:y val="8.6738996213535403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предписания</c:v>
                </c:pt>
              </c:strCache>
            </c:strRef>
          </c:tx>
          <c:dLbls>
            <c:dLbl>
              <c:idx val="3"/>
              <c:layout>
                <c:manualLayout>
                  <c:x val="1.0802469135802495E-2"/>
                  <c:y val="4.9681490788973433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shape val="cylinder"/>
        <c:axId val="70194304"/>
        <c:axId val="70195840"/>
        <c:axId val="0"/>
      </c:bar3DChart>
      <c:catAx>
        <c:axId val="70194304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0195840"/>
        <c:crosses val="autoZero"/>
        <c:auto val="1"/>
        <c:lblAlgn val="ctr"/>
        <c:lblOffset val="100"/>
      </c:catAx>
      <c:valAx>
        <c:axId val="7019584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0194304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3119981530086575"/>
          <c:y val="0.39511206405117116"/>
          <c:w val="0.2688001846991348"/>
          <c:h val="0.21543189190272136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0"/>
      <c:rotY val="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 статье 5.42 КоАП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 статье 19.7 КоАП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</c:v>
                </c:pt>
              </c:numCache>
            </c:numRef>
          </c:val>
        </c:ser>
        <c:gapWidth val="75"/>
        <c:shape val="cylinder"/>
        <c:axId val="70252416"/>
        <c:axId val="70253952"/>
        <c:axId val="0"/>
      </c:bar3DChart>
      <c:catAx>
        <c:axId val="7025241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0253952"/>
        <c:crosses val="autoZero"/>
        <c:auto val="1"/>
        <c:lblAlgn val="ctr"/>
        <c:lblOffset val="100"/>
      </c:catAx>
      <c:valAx>
        <c:axId val="7025395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025241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0"/>
      <c:rotY val="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должностные лица</c:v>
                </c:pt>
              </c:strCache>
            </c:strRef>
          </c:tx>
          <c:dLbls>
            <c:dLbl>
              <c:idx val="1"/>
              <c:delete val="1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юридические лица</c:v>
                </c:pt>
              </c:strCache>
            </c:strRef>
          </c:tx>
          <c:dLbls>
            <c:dLbl>
              <c:idx val="1"/>
              <c:layout>
                <c:manualLayout>
                  <c:x val="-5.0875757394477509E-3"/>
                  <c:y val="-4.8100716082051388E-2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</c:v>
                </c:pt>
                <c:pt idx="1">
                  <c:v>0</c:v>
                </c:pt>
              </c:numCache>
            </c:numRef>
          </c:val>
        </c:ser>
        <c:gapWidth val="75"/>
        <c:shape val="cylinder"/>
        <c:axId val="67610496"/>
        <c:axId val="67612032"/>
        <c:axId val="0"/>
      </c:bar3DChart>
      <c:catAx>
        <c:axId val="6761049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7612032"/>
        <c:crosses val="autoZero"/>
        <c:auto val="1"/>
        <c:lblAlgn val="ctr"/>
        <c:lblOffset val="100"/>
      </c:catAx>
      <c:valAx>
        <c:axId val="6761203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761049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7"/>
  <c:chart>
    <c:autoTitleDeleted val="1"/>
    <c:plotArea>
      <c:layout>
        <c:manualLayout>
          <c:layoutTarget val="inner"/>
          <c:xMode val="edge"/>
          <c:yMode val="edge"/>
          <c:x val="0.18298080708661421"/>
          <c:y val="3.7500000000000006E-2"/>
          <c:w val="0.74450360892388501"/>
          <c:h val="0.84093233267716561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20000</c:v>
                </c:pt>
                <c:pt idx="1">
                  <c:v>0</c:v>
                </c:pt>
              </c:numCache>
            </c:numRef>
          </c:val>
        </c:ser>
        <c:axId val="78385152"/>
        <c:axId val="78386688"/>
      </c:barChart>
      <c:catAx>
        <c:axId val="78385152"/>
        <c:scaling>
          <c:orientation val="minMax"/>
        </c:scaling>
        <c:axPos val="l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8386688"/>
        <c:crosses val="autoZero"/>
        <c:auto val="1"/>
        <c:lblAlgn val="ctr"/>
        <c:lblOffset val="100"/>
      </c:catAx>
      <c:valAx>
        <c:axId val="78386688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83851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view3D>
      <c:rotX val="0"/>
      <c:rotY val="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156</c:v>
                </c:pt>
                <c:pt idx="1">
                  <c:v>270</c:v>
                </c:pt>
              </c:numCache>
            </c:numRef>
          </c:val>
        </c:ser>
        <c:gapWidth val="75"/>
        <c:shape val="cylinder"/>
        <c:axId val="90421504"/>
        <c:axId val="90435584"/>
        <c:axId val="0"/>
      </c:bar3DChart>
      <c:catAx>
        <c:axId val="90421504"/>
        <c:scaling>
          <c:orientation val="minMax"/>
        </c:scaling>
        <c:axPos val="b"/>
        <c:majorTickMark val="none"/>
        <c:tickLblPos val="nextTo"/>
        <c:crossAx val="90435584"/>
        <c:crosses val="autoZero"/>
        <c:auto val="1"/>
        <c:lblAlgn val="ctr"/>
        <c:lblOffset val="100"/>
      </c:catAx>
      <c:valAx>
        <c:axId val="904355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90421504"/>
        <c:crosses val="autoZero"/>
        <c:crossBetween val="between"/>
      </c:valAx>
    </c:plotArea>
    <c:plotVisOnly val="1"/>
  </c:chart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0"/>
      <c:rotY val="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вызвано на составление протокола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117</c:v>
                </c:pt>
                <c:pt idx="1">
                  <c:v>156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составлено протоколов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110</c:v>
                </c:pt>
                <c:pt idx="1">
                  <c:v>75</c:v>
                </c:pt>
              </c:numCache>
            </c:numRef>
          </c:val>
        </c:ser>
        <c:gapWidth val="75"/>
        <c:shape val="cylinder"/>
        <c:axId val="91481984"/>
        <c:axId val="91483520"/>
        <c:axId val="0"/>
      </c:bar3DChart>
      <c:catAx>
        <c:axId val="9148198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1483520"/>
        <c:crosses val="autoZero"/>
        <c:auto val="1"/>
        <c:lblAlgn val="ctr"/>
        <c:lblOffset val="100"/>
      </c:catAx>
      <c:valAx>
        <c:axId val="9148352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148198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>
        <c:manualLayout>
          <c:layoutTarget val="inner"/>
          <c:xMode val="edge"/>
          <c:yMode val="edge"/>
          <c:x val="0.13192519987481149"/>
          <c:y val="2.7558806587284688E-2"/>
          <c:w val="0.66033438414250267"/>
          <c:h val="0.87750554332473252"/>
        </c:manualLayout>
      </c:layout>
      <c:barChart>
        <c:barDir val="bar"/>
        <c:grouping val="clustered"/>
        <c:ser>
          <c:idx val="0"/>
          <c:order val="0"/>
          <c:tx>
            <c:strRef>
              <c:f>Лист1!$C$1</c:f>
              <c:strCache>
                <c:ptCount val="1"/>
                <c:pt idx="0">
                  <c:v>Наложено (руб.)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87900</c:v>
                </c:pt>
                <c:pt idx="1">
                  <c:v>42300</c:v>
                </c:pt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Взыскано (руб.)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56600</c:v>
                </c:pt>
                <c:pt idx="1">
                  <c:v>28660</c:v>
                </c:pt>
              </c:numCache>
            </c:numRef>
          </c:val>
        </c:ser>
        <c:axId val="92322816"/>
        <c:axId val="92332800"/>
      </c:barChart>
      <c:catAx>
        <c:axId val="92322816"/>
        <c:scaling>
          <c:orientation val="minMax"/>
        </c:scaling>
        <c:axPos val="l"/>
        <c:tickLblPos val="nextTo"/>
        <c:crossAx val="92332800"/>
        <c:crosses val="autoZero"/>
        <c:auto val="1"/>
        <c:lblAlgn val="ctr"/>
        <c:lblOffset val="100"/>
      </c:catAx>
      <c:valAx>
        <c:axId val="92332800"/>
        <c:scaling>
          <c:orientation val="minMax"/>
        </c:scaling>
        <c:axPos val="b"/>
        <c:majorGridlines/>
        <c:numFmt formatCode="General" sourceLinked="1"/>
        <c:tickLblPos val="nextTo"/>
        <c:crossAx val="92322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262202347887314"/>
          <c:y val="0.32027752132503234"/>
          <c:w val="0.17232362174106838"/>
          <c:h val="0.29430595996180842"/>
        </c:manualLayout>
      </c:layout>
    </c:legend>
    <c:plotVisOnly val="1"/>
  </c:chart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3A24FC-B237-4812-A56E-1642DB20DA74}" type="doc">
      <dgm:prSet loTypeId="urn:microsoft.com/office/officeart/2005/8/layout/list1" loCatId="list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B3644E7F-4138-48C9-9E80-4BA58362320C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1) создавать или выделять рабочие места для трудоустройства инвалидов и принимать локальные нормативные акты, содержащие сведения о данных рабочих местах;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D07B3924-7451-46C6-8411-0BFFAA53C666}" type="parTrans" cxnId="{339BF4D1-754E-485A-A0FA-42DBB18D2F77}">
      <dgm:prSet/>
      <dgm:spPr/>
      <dgm:t>
        <a:bodyPr/>
        <a:lstStyle/>
        <a:p>
          <a:endParaRPr lang="ru-RU"/>
        </a:p>
      </dgm:t>
    </dgm:pt>
    <dgm:pt modelId="{589B0DCA-5ECF-4E76-8FB7-A0EB320F4C9C}" type="sibTrans" cxnId="{339BF4D1-754E-485A-A0FA-42DBB18D2F77}">
      <dgm:prSet/>
      <dgm:spPr/>
      <dgm:t>
        <a:bodyPr/>
        <a:lstStyle/>
        <a:p>
          <a:endParaRPr lang="ru-RU"/>
        </a:p>
      </dgm:t>
    </dgm:pt>
    <dgm:pt modelId="{4D706B23-F06E-4855-8B68-5540A46DF649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2) создавать инвалидам условия труда в соответствии с индивидуальной программой реабилитации, абилитации инвалида; 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CCCD234C-A925-4109-B7F4-E27DCB72B003}" type="parTrans" cxnId="{B239484C-C77F-4D32-937E-FDDD4D248B54}">
      <dgm:prSet/>
      <dgm:spPr/>
      <dgm:t>
        <a:bodyPr/>
        <a:lstStyle/>
        <a:p>
          <a:endParaRPr lang="ru-RU"/>
        </a:p>
      </dgm:t>
    </dgm:pt>
    <dgm:pt modelId="{D86318B0-3C1E-41C1-AD36-9C55B6B055EE}" type="sibTrans" cxnId="{B239484C-C77F-4D32-937E-FDDD4D248B54}">
      <dgm:prSet/>
      <dgm:spPr/>
      <dgm:t>
        <a:bodyPr/>
        <a:lstStyle/>
        <a:p>
          <a:endParaRPr lang="ru-RU"/>
        </a:p>
      </dgm:t>
    </dgm:pt>
    <dgm:pt modelId="{4F3176DF-DABD-4035-A2B3-679EA7503E6D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3) предоставлять в установленном порядке информацию, необходимую для организации занятости инвалидов.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DFE8F56D-75DA-453A-A85A-08CA16E130F6}" type="parTrans" cxnId="{CFA95903-7ABF-49D1-BA85-CAD024A05E97}">
      <dgm:prSet/>
      <dgm:spPr/>
      <dgm:t>
        <a:bodyPr/>
        <a:lstStyle/>
        <a:p>
          <a:endParaRPr lang="ru-RU"/>
        </a:p>
      </dgm:t>
    </dgm:pt>
    <dgm:pt modelId="{F098DECA-C38D-4061-9ABA-920EB5CAAC06}" type="sibTrans" cxnId="{CFA95903-7ABF-49D1-BA85-CAD024A05E97}">
      <dgm:prSet/>
      <dgm:spPr/>
      <dgm:t>
        <a:bodyPr/>
        <a:lstStyle/>
        <a:p>
          <a:endParaRPr lang="ru-RU"/>
        </a:p>
      </dgm:t>
    </dgm:pt>
    <dgm:pt modelId="{66CC55BD-970F-49E3-9B3D-50BF02714D35}" type="pres">
      <dgm:prSet presAssocID="{913A24FC-B237-4812-A56E-1642DB20DA74}" presName="linear" presStyleCnt="0">
        <dgm:presLayoutVars>
          <dgm:dir/>
          <dgm:animLvl val="lvl"/>
          <dgm:resizeHandles val="exact"/>
        </dgm:presLayoutVars>
      </dgm:prSet>
      <dgm:spPr/>
    </dgm:pt>
    <dgm:pt modelId="{B94E7374-A4AF-40DF-8041-B017F6C8F288}" type="pres">
      <dgm:prSet presAssocID="{B3644E7F-4138-48C9-9E80-4BA58362320C}" presName="parentLin" presStyleCnt="0"/>
      <dgm:spPr/>
    </dgm:pt>
    <dgm:pt modelId="{2224F6C1-3244-4F80-A301-C3D7A985C0C4}" type="pres">
      <dgm:prSet presAssocID="{B3644E7F-4138-48C9-9E80-4BA58362320C}" presName="parentLeftMargin" presStyleLbl="node1" presStyleIdx="0" presStyleCnt="3"/>
      <dgm:spPr/>
    </dgm:pt>
    <dgm:pt modelId="{A84FBAB6-A2C2-462D-813B-BE17563774BF}" type="pres">
      <dgm:prSet presAssocID="{B3644E7F-4138-48C9-9E80-4BA58362320C}" presName="parentText" presStyleLbl="node1" presStyleIdx="0" presStyleCnt="3" custScaleX="142857" custScaleY="2362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F9C9ED-C730-46EF-9B2C-89F7841BDB9B}" type="pres">
      <dgm:prSet presAssocID="{B3644E7F-4138-48C9-9E80-4BA58362320C}" presName="negativeSpace" presStyleCnt="0"/>
      <dgm:spPr/>
    </dgm:pt>
    <dgm:pt modelId="{D46CBE8B-E7A4-4EB3-AF93-C160376CD177}" type="pres">
      <dgm:prSet presAssocID="{B3644E7F-4138-48C9-9E80-4BA58362320C}" presName="childText" presStyleLbl="conFgAcc1" presStyleIdx="0" presStyleCnt="3">
        <dgm:presLayoutVars>
          <dgm:bulletEnabled val="1"/>
        </dgm:presLayoutVars>
      </dgm:prSet>
      <dgm:spPr/>
    </dgm:pt>
    <dgm:pt modelId="{E5DC2427-0954-4EAE-8EE1-0E2B3F0719E6}" type="pres">
      <dgm:prSet presAssocID="{589B0DCA-5ECF-4E76-8FB7-A0EB320F4C9C}" presName="spaceBetweenRectangles" presStyleCnt="0"/>
      <dgm:spPr/>
    </dgm:pt>
    <dgm:pt modelId="{201D964C-093F-46B7-9168-DE787C36A62F}" type="pres">
      <dgm:prSet presAssocID="{4D706B23-F06E-4855-8B68-5540A46DF649}" presName="parentLin" presStyleCnt="0"/>
      <dgm:spPr/>
    </dgm:pt>
    <dgm:pt modelId="{F496730A-1D2C-4E79-A2A6-2DF47A83063D}" type="pres">
      <dgm:prSet presAssocID="{4D706B23-F06E-4855-8B68-5540A46DF649}" presName="parentLeftMargin" presStyleLbl="node1" presStyleIdx="0" presStyleCnt="3"/>
      <dgm:spPr/>
    </dgm:pt>
    <dgm:pt modelId="{C203044D-FDD9-4E81-A2F4-656E413EA049}" type="pres">
      <dgm:prSet presAssocID="{4D706B23-F06E-4855-8B68-5540A46DF649}" presName="parentText" presStyleLbl="node1" presStyleIdx="1" presStyleCnt="3" custScaleX="142857" custScaleY="1879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5A4F9D-A9CD-43B3-B979-C4E737EDA9F8}" type="pres">
      <dgm:prSet presAssocID="{4D706B23-F06E-4855-8B68-5540A46DF649}" presName="negativeSpace" presStyleCnt="0"/>
      <dgm:spPr/>
    </dgm:pt>
    <dgm:pt modelId="{80C6E950-5BD0-4BF1-B0D2-B29768356F39}" type="pres">
      <dgm:prSet presAssocID="{4D706B23-F06E-4855-8B68-5540A46DF649}" presName="childText" presStyleLbl="conFgAcc1" presStyleIdx="1" presStyleCnt="3">
        <dgm:presLayoutVars>
          <dgm:bulletEnabled val="1"/>
        </dgm:presLayoutVars>
      </dgm:prSet>
      <dgm:spPr/>
    </dgm:pt>
    <dgm:pt modelId="{2B34CE4F-3191-4137-9E53-E9A2AC675150}" type="pres">
      <dgm:prSet presAssocID="{D86318B0-3C1E-41C1-AD36-9C55B6B055EE}" presName="spaceBetweenRectangles" presStyleCnt="0"/>
      <dgm:spPr/>
    </dgm:pt>
    <dgm:pt modelId="{658EB986-AC2D-42DC-BEF6-C3B2424FCA51}" type="pres">
      <dgm:prSet presAssocID="{4F3176DF-DABD-4035-A2B3-679EA7503E6D}" presName="parentLin" presStyleCnt="0"/>
      <dgm:spPr/>
    </dgm:pt>
    <dgm:pt modelId="{97CE2DEB-237D-45F1-A2B9-C6B466613194}" type="pres">
      <dgm:prSet presAssocID="{4F3176DF-DABD-4035-A2B3-679EA7503E6D}" presName="parentLeftMargin" presStyleLbl="node1" presStyleIdx="1" presStyleCnt="3"/>
      <dgm:spPr/>
    </dgm:pt>
    <dgm:pt modelId="{C18E9F4D-098A-4B2E-8D7A-D9061DB7D34F}" type="pres">
      <dgm:prSet presAssocID="{4F3176DF-DABD-4035-A2B3-679EA7503E6D}" presName="parentText" presStyleLbl="node1" presStyleIdx="2" presStyleCnt="3" custScaleX="142857" custScaleY="1833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4E6E5C-E61A-4BEE-89D3-28BD7D0FBEDD}" type="pres">
      <dgm:prSet presAssocID="{4F3176DF-DABD-4035-A2B3-679EA7503E6D}" presName="negativeSpace" presStyleCnt="0"/>
      <dgm:spPr/>
    </dgm:pt>
    <dgm:pt modelId="{5655E663-7ECD-442F-B3D0-C775A1D87EAF}" type="pres">
      <dgm:prSet presAssocID="{4F3176DF-DABD-4035-A2B3-679EA7503E6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239484C-C77F-4D32-937E-FDDD4D248B54}" srcId="{913A24FC-B237-4812-A56E-1642DB20DA74}" destId="{4D706B23-F06E-4855-8B68-5540A46DF649}" srcOrd="1" destOrd="0" parTransId="{CCCD234C-A925-4109-B7F4-E27DCB72B003}" sibTransId="{D86318B0-3C1E-41C1-AD36-9C55B6B055EE}"/>
    <dgm:cxn modelId="{CFA95903-7ABF-49D1-BA85-CAD024A05E97}" srcId="{913A24FC-B237-4812-A56E-1642DB20DA74}" destId="{4F3176DF-DABD-4035-A2B3-679EA7503E6D}" srcOrd="2" destOrd="0" parTransId="{DFE8F56D-75DA-453A-A85A-08CA16E130F6}" sibTransId="{F098DECA-C38D-4061-9ABA-920EB5CAAC06}"/>
    <dgm:cxn modelId="{0B9D7907-04DD-413D-80EA-B99F7104E7C9}" type="presOf" srcId="{4F3176DF-DABD-4035-A2B3-679EA7503E6D}" destId="{97CE2DEB-237D-45F1-A2B9-C6B466613194}" srcOrd="0" destOrd="0" presId="urn:microsoft.com/office/officeart/2005/8/layout/list1"/>
    <dgm:cxn modelId="{52499348-9962-47B9-980C-C1206E1916F3}" type="presOf" srcId="{4F3176DF-DABD-4035-A2B3-679EA7503E6D}" destId="{C18E9F4D-098A-4B2E-8D7A-D9061DB7D34F}" srcOrd="1" destOrd="0" presId="urn:microsoft.com/office/officeart/2005/8/layout/list1"/>
    <dgm:cxn modelId="{550CCFD5-C7FE-4CC4-A6DB-4FFCEB2BB5E1}" type="presOf" srcId="{4D706B23-F06E-4855-8B68-5540A46DF649}" destId="{C203044D-FDD9-4E81-A2F4-656E413EA049}" srcOrd="1" destOrd="0" presId="urn:microsoft.com/office/officeart/2005/8/layout/list1"/>
    <dgm:cxn modelId="{98E4C5B4-4A99-4DDC-8C97-2517D175C320}" type="presOf" srcId="{4D706B23-F06E-4855-8B68-5540A46DF649}" destId="{F496730A-1D2C-4E79-A2A6-2DF47A83063D}" srcOrd="0" destOrd="0" presId="urn:microsoft.com/office/officeart/2005/8/layout/list1"/>
    <dgm:cxn modelId="{DA486D00-1349-4B0C-B0A2-BF47D3C20CF6}" type="presOf" srcId="{B3644E7F-4138-48C9-9E80-4BA58362320C}" destId="{A84FBAB6-A2C2-462D-813B-BE17563774BF}" srcOrd="1" destOrd="0" presId="urn:microsoft.com/office/officeart/2005/8/layout/list1"/>
    <dgm:cxn modelId="{20A842D0-7E97-4913-8418-6A404D4B085E}" type="presOf" srcId="{913A24FC-B237-4812-A56E-1642DB20DA74}" destId="{66CC55BD-970F-49E3-9B3D-50BF02714D35}" srcOrd="0" destOrd="0" presId="urn:microsoft.com/office/officeart/2005/8/layout/list1"/>
    <dgm:cxn modelId="{339BF4D1-754E-485A-A0FA-42DBB18D2F77}" srcId="{913A24FC-B237-4812-A56E-1642DB20DA74}" destId="{B3644E7F-4138-48C9-9E80-4BA58362320C}" srcOrd="0" destOrd="0" parTransId="{D07B3924-7451-46C6-8411-0BFFAA53C666}" sibTransId="{589B0DCA-5ECF-4E76-8FB7-A0EB320F4C9C}"/>
    <dgm:cxn modelId="{72A93F9F-A1DB-4F6F-957C-34A039C1E1CA}" type="presOf" srcId="{B3644E7F-4138-48C9-9E80-4BA58362320C}" destId="{2224F6C1-3244-4F80-A301-C3D7A985C0C4}" srcOrd="0" destOrd="0" presId="urn:microsoft.com/office/officeart/2005/8/layout/list1"/>
    <dgm:cxn modelId="{509A78D6-3031-40F1-B5D2-F80306D138EB}" type="presParOf" srcId="{66CC55BD-970F-49E3-9B3D-50BF02714D35}" destId="{B94E7374-A4AF-40DF-8041-B017F6C8F288}" srcOrd="0" destOrd="0" presId="urn:microsoft.com/office/officeart/2005/8/layout/list1"/>
    <dgm:cxn modelId="{8E66B2C4-E063-4505-82DF-85766C909D6E}" type="presParOf" srcId="{B94E7374-A4AF-40DF-8041-B017F6C8F288}" destId="{2224F6C1-3244-4F80-A301-C3D7A985C0C4}" srcOrd="0" destOrd="0" presId="urn:microsoft.com/office/officeart/2005/8/layout/list1"/>
    <dgm:cxn modelId="{8621DC85-8A78-41F0-8981-99BB32F00AD4}" type="presParOf" srcId="{B94E7374-A4AF-40DF-8041-B017F6C8F288}" destId="{A84FBAB6-A2C2-462D-813B-BE17563774BF}" srcOrd="1" destOrd="0" presId="urn:microsoft.com/office/officeart/2005/8/layout/list1"/>
    <dgm:cxn modelId="{8E0AAF30-15CF-4B71-949D-44D6DD312F8D}" type="presParOf" srcId="{66CC55BD-970F-49E3-9B3D-50BF02714D35}" destId="{FEF9C9ED-C730-46EF-9B2C-89F7841BDB9B}" srcOrd="1" destOrd="0" presId="urn:microsoft.com/office/officeart/2005/8/layout/list1"/>
    <dgm:cxn modelId="{AAE5791E-1BFE-4685-81FB-F8D310AB11EE}" type="presParOf" srcId="{66CC55BD-970F-49E3-9B3D-50BF02714D35}" destId="{D46CBE8B-E7A4-4EB3-AF93-C160376CD177}" srcOrd="2" destOrd="0" presId="urn:microsoft.com/office/officeart/2005/8/layout/list1"/>
    <dgm:cxn modelId="{4BBEAB26-81DE-4506-B2AA-1E9D8B86BC3D}" type="presParOf" srcId="{66CC55BD-970F-49E3-9B3D-50BF02714D35}" destId="{E5DC2427-0954-4EAE-8EE1-0E2B3F0719E6}" srcOrd="3" destOrd="0" presId="urn:microsoft.com/office/officeart/2005/8/layout/list1"/>
    <dgm:cxn modelId="{272F83CF-01BA-444F-8F63-BCADCFCE2B3A}" type="presParOf" srcId="{66CC55BD-970F-49E3-9B3D-50BF02714D35}" destId="{201D964C-093F-46B7-9168-DE787C36A62F}" srcOrd="4" destOrd="0" presId="urn:microsoft.com/office/officeart/2005/8/layout/list1"/>
    <dgm:cxn modelId="{6408DE68-D957-4C0A-9F80-C1E2DA3D44F3}" type="presParOf" srcId="{201D964C-093F-46B7-9168-DE787C36A62F}" destId="{F496730A-1D2C-4E79-A2A6-2DF47A83063D}" srcOrd="0" destOrd="0" presId="urn:microsoft.com/office/officeart/2005/8/layout/list1"/>
    <dgm:cxn modelId="{0583AFB2-8A40-4744-8AB9-D8FCE1EBFC3A}" type="presParOf" srcId="{201D964C-093F-46B7-9168-DE787C36A62F}" destId="{C203044D-FDD9-4E81-A2F4-656E413EA049}" srcOrd="1" destOrd="0" presId="urn:microsoft.com/office/officeart/2005/8/layout/list1"/>
    <dgm:cxn modelId="{CEB0A0AF-A848-437B-B303-69871BB1EA69}" type="presParOf" srcId="{66CC55BD-970F-49E3-9B3D-50BF02714D35}" destId="{E95A4F9D-A9CD-43B3-B979-C4E737EDA9F8}" srcOrd="5" destOrd="0" presId="urn:microsoft.com/office/officeart/2005/8/layout/list1"/>
    <dgm:cxn modelId="{B73BBB86-F500-4882-B737-915651EADCD5}" type="presParOf" srcId="{66CC55BD-970F-49E3-9B3D-50BF02714D35}" destId="{80C6E950-5BD0-4BF1-B0D2-B29768356F39}" srcOrd="6" destOrd="0" presId="urn:microsoft.com/office/officeart/2005/8/layout/list1"/>
    <dgm:cxn modelId="{4F11F89D-C921-44C0-BDFC-049686CAE6F4}" type="presParOf" srcId="{66CC55BD-970F-49E3-9B3D-50BF02714D35}" destId="{2B34CE4F-3191-4137-9E53-E9A2AC675150}" srcOrd="7" destOrd="0" presId="urn:microsoft.com/office/officeart/2005/8/layout/list1"/>
    <dgm:cxn modelId="{8D4E5455-F26C-4EA1-92E8-EF6B4D70762C}" type="presParOf" srcId="{66CC55BD-970F-49E3-9B3D-50BF02714D35}" destId="{658EB986-AC2D-42DC-BEF6-C3B2424FCA51}" srcOrd="8" destOrd="0" presId="urn:microsoft.com/office/officeart/2005/8/layout/list1"/>
    <dgm:cxn modelId="{2E76FB46-67C3-4552-8C15-D37CC475581E}" type="presParOf" srcId="{658EB986-AC2D-42DC-BEF6-C3B2424FCA51}" destId="{97CE2DEB-237D-45F1-A2B9-C6B466613194}" srcOrd="0" destOrd="0" presId="urn:microsoft.com/office/officeart/2005/8/layout/list1"/>
    <dgm:cxn modelId="{C0DB9A67-BD9A-4A88-9E47-B676AD7E49B1}" type="presParOf" srcId="{658EB986-AC2D-42DC-BEF6-C3B2424FCA51}" destId="{C18E9F4D-098A-4B2E-8D7A-D9061DB7D34F}" srcOrd="1" destOrd="0" presId="urn:microsoft.com/office/officeart/2005/8/layout/list1"/>
    <dgm:cxn modelId="{C63234C6-F85B-4CF0-9427-83012F73B97E}" type="presParOf" srcId="{66CC55BD-970F-49E3-9B3D-50BF02714D35}" destId="{0A4E6E5C-E61A-4BEE-89D3-28BD7D0FBEDD}" srcOrd="9" destOrd="0" presId="urn:microsoft.com/office/officeart/2005/8/layout/list1"/>
    <dgm:cxn modelId="{70A1BD91-4479-4489-8751-E88F47237D3D}" type="presParOf" srcId="{66CC55BD-970F-49E3-9B3D-50BF02714D35}" destId="{5655E663-7ECD-442F-B3D0-C775A1D87EA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6CBE8B-E7A4-4EB3-AF93-C160376CD177}">
      <dsp:nvSpPr>
        <dsp:cNvPr id="0" name=""/>
        <dsp:cNvSpPr/>
      </dsp:nvSpPr>
      <dsp:spPr>
        <a:xfrm>
          <a:off x="0" y="1244009"/>
          <a:ext cx="8784975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4FBAB6-A2C2-462D-813B-BE17563774BF}">
      <dsp:nvSpPr>
        <dsp:cNvPr id="0" name=""/>
        <dsp:cNvSpPr/>
      </dsp:nvSpPr>
      <dsp:spPr>
        <a:xfrm>
          <a:off x="418230" y="34414"/>
          <a:ext cx="8364592" cy="1534314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1) создавать или выделять рабочие места для трудоустройства инвалидов и принимать локальные нормативные акты, содержащие сведения о данных рабочих местах;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8230" y="34414"/>
        <a:ext cx="8364592" cy="1534314"/>
      </dsp:txXfrm>
    </dsp:sp>
    <dsp:sp modelId="{80C6E950-5BD0-4BF1-B0D2-B29768356F39}">
      <dsp:nvSpPr>
        <dsp:cNvPr id="0" name=""/>
        <dsp:cNvSpPr/>
      </dsp:nvSpPr>
      <dsp:spPr>
        <a:xfrm>
          <a:off x="0" y="2813293"/>
          <a:ext cx="8784975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53123"/>
              <a:satOff val="-2196"/>
              <a:lumOff val="1280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03044D-FDD9-4E81-A2F4-656E413EA049}">
      <dsp:nvSpPr>
        <dsp:cNvPr id="0" name=""/>
        <dsp:cNvSpPr/>
      </dsp:nvSpPr>
      <dsp:spPr>
        <a:xfrm>
          <a:off x="418230" y="1917209"/>
          <a:ext cx="8364592" cy="1220804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53123"/>
                <a:satOff val="-2196"/>
                <a:lumOff val="1280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2) создавать инвалидам условия труда в соответствии с индивидуальной программой реабилитации, абилитации инвалида; 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8230" y="1917209"/>
        <a:ext cx="8364592" cy="1220804"/>
      </dsp:txXfrm>
    </dsp:sp>
    <dsp:sp modelId="{5655E663-7ECD-442F-B3D0-C775A1D87EAF}">
      <dsp:nvSpPr>
        <dsp:cNvPr id="0" name=""/>
        <dsp:cNvSpPr/>
      </dsp:nvSpPr>
      <dsp:spPr>
        <a:xfrm>
          <a:off x="0" y="4352353"/>
          <a:ext cx="8784975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306246"/>
              <a:satOff val="-4392"/>
              <a:lumOff val="256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8E9F4D-098A-4B2E-8D7A-D9061DB7D34F}">
      <dsp:nvSpPr>
        <dsp:cNvPr id="0" name=""/>
        <dsp:cNvSpPr/>
      </dsp:nvSpPr>
      <dsp:spPr>
        <a:xfrm>
          <a:off x="418230" y="3486493"/>
          <a:ext cx="8364592" cy="1190579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306246"/>
                <a:satOff val="-4392"/>
                <a:lumOff val="2561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3) предоставлять в установленном порядке информацию, необходимую для организации занятости инвалидов.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8230" y="3486493"/>
        <a:ext cx="8364592" cy="1190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B1114-7451-4A56-9481-B8BE5985C14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6F4A-5304-4203-ACEC-699452602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22F9D-414B-4E3D-907A-87B6B110B3B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303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22F9D-414B-4E3D-907A-87B6B110B3B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303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4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22F9D-414B-4E3D-907A-87B6B110B3B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303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22F9D-414B-4E3D-907A-87B6B110B3B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303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22F9D-414B-4E3D-907A-87B6B110B3B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303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22F9D-414B-4E3D-907A-87B6B110B3B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303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22F9D-414B-4E3D-907A-87B6B110B3B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303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4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22F9D-414B-4E3D-907A-87B6B110B3B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303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4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22F9D-414B-4E3D-907A-87B6B110B3B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303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C8122-08E5-4ABB-8FA4-77DFE78A007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57E54-81DF-47D5-A04B-861970FC3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Заголовок 2"/>
          <p:cNvSpPr>
            <a:spLocks noGrp="1"/>
          </p:cNvSpPr>
          <p:nvPr>
            <p:ph type="title"/>
          </p:nvPr>
        </p:nvSpPr>
        <p:spPr>
          <a:xfrm>
            <a:off x="0" y="48351"/>
            <a:ext cx="6588224" cy="800077"/>
          </a:xfrm>
        </p:spPr>
        <p:txBody>
          <a:bodyPr>
            <a:normAutofit/>
          </a:bodyPr>
          <a:lstStyle/>
          <a:p>
            <a:pPr marL="358775" algn="l"/>
            <a:endParaRPr lang="ru-RU" sz="3200" dirty="0">
              <a:gradFill>
                <a:gsLst>
                  <a:gs pos="1000">
                    <a:schemeClr val="accent4">
                      <a:lumMod val="40000"/>
                      <a:lumOff val="60000"/>
                    </a:schemeClr>
                  </a:gs>
                  <a:gs pos="80000">
                    <a:schemeClr val="accent4">
                      <a:lumMod val="60000"/>
                      <a:lumOff val="40000"/>
                    </a:schemeClr>
                  </a:gs>
                  <a:gs pos="9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2718" y="1268760"/>
            <a:ext cx="85197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правоприменительной практики при осуществлении  контроля и надзора за приемом на работу инвалидов в пределах установленной квоты в Удмуртской Республике за 2019 год</a:t>
            </a:r>
            <a:endParaRPr lang="ru-RU" sz="4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специалист – эксперт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контроля и надзора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Марина Сергеевна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26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2019 года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478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07950" y="1988840"/>
          <a:ext cx="8856663" cy="4680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1124744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составленных протоколов об административных правонарушениях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478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Сумма наложенных и взысканных штрафов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1628800"/>
          <a:ext cx="8640960" cy="50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/>
          <p:cNvPicPr/>
          <p:nvPr/>
        </p:nvPicPr>
        <p:blipFill>
          <a:blip r:embed="rId3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Возникающие вопросы можно задать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следующим адресам: 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 контроля и надзора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управления правовой работы, контроля и надзора Министерства социальной политики и труда Удмуртской Республики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телефону: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 (3412)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68-72-55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электронной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почте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dzv@minsoc18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u="sng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ru-RU" b="1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shom@minsoc18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u="sng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ru-RU" b="1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Иванова Марина Сергеевна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телефон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 (3412) 68-72-55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Адрес электронной почты:</a:t>
            </a:r>
          </a:p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ivanova_ms@msp.udmr.ru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Работодатели обязаны: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Схема 3"/>
          <p:cNvGraphicFramePr/>
          <p:nvPr/>
        </p:nvGraphicFramePr>
        <p:xfrm>
          <a:off x="251520" y="1916832"/>
          <a:ext cx="8784976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196752"/>
            <a:ext cx="78032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езымян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465512"/>
            <a:ext cx="8712968" cy="44993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1967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Размер квоты для приема на работу инвалидов: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78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8712968" cy="8640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Всего осуществлено плановых проверок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683568" y="1988840"/>
          <a:ext cx="806489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4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478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67544" y="2060848"/>
          <a:ext cx="82296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2718" y="1052736"/>
            <a:ext cx="82317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выявленных нарушений  и выданных предписаний</a:t>
            </a: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478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95536" y="1052736"/>
            <a:ext cx="8363272" cy="11521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составленных протоколов об административных правонарушениях</a:t>
            </a: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683568" y="2200189"/>
          <a:ext cx="763284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/>
          <p:cNvPicPr/>
          <p:nvPr/>
        </p:nvPicPr>
        <p:blipFill>
          <a:blip r:embed="rId4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478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7200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Привлечено к административной ответственности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683568" y="1844824"/>
          <a:ext cx="748883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/>
          <p:cNvPicPr/>
          <p:nvPr/>
        </p:nvPicPr>
        <p:blipFill>
          <a:blip r:embed="rId4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478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5008" y="1196752"/>
            <a:ext cx="8928992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Наложено административных штрафов на сумму:</a:t>
            </a: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467544" y="2348880"/>
          <a:ext cx="8064896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/>
          <p:cNvPicPr/>
          <p:nvPr/>
        </p:nvPicPr>
        <p:blipFill>
          <a:blip r:embed="rId4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478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052736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Выдано предостережений о недопустимости нарушения обязательных требований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67544" y="2204864"/>
          <a:ext cx="8229600" cy="4309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/>
          <p:cNvPicPr/>
          <p:nvPr/>
        </p:nvPicPr>
        <p:blipFill>
          <a:blip r:embed="rId4" cstate="print"/>
          <a:srcRect t="13105" r="2352" b="71795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478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</TotalTime>
  <Words>217</Words>
  <Application>Microsoft Office PowerPoint</Application>
  <PresentationFormat>Экран (4:3)</PresentationFormat>
  <Paragraphs>51</Paragraphs>
  <Slides>13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Работодатели обязаны: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Сумма наложенных и взысканных штрафов 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социальной политики и труда Удмуртской Республики</dc:title>
  <dc:creator>Углова М.Н.</dc:creator>
  <cp:lastModifiedBy>Углова М.Н.</cp:lastModifiedBy>
  <cp:revision>110</cp:revision>
  <dcterms:created xsi:type="dcterms:W3CDTF">2019-04-12T08:00:31Z</dcterms:created>
  <dcterms:modified xsi:type="dcterms:W3CDTF">2019-12-24T13:47:57Z</dcterms:modified>
</cp:coreProperties>
</file>